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88" r:id="rId7"/>
    <p:sldId id="287" r:id="rId8"/>
    <p:sldId id="286" r:id="rId9"/>
    <p:sldId id="261" r:id="rId10"/>
    <p:sldId id="285" r:id="rId11"/>
    <p:sldId id="284" r:id="rId12"/>
    <p:sldId id="283" r:id="rId13"/>
    <p:sldId id="262" r:id="rId14"/>
    <p:sldId id="282" r:id="rId15"/>
    <p:sldId id="280" r:id="rId16"/>
    <p:sldId id="281"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363B08AC-5D07-49D3-A4E9-F1B963CC5337}" type="datetimeFigureOut">
              <a:rPr lang="en-US" smtClean="0"/>
              <a:t>12/10/2021</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F022EA3F-E16E-4E6D-9404-9E0108B2279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363B08AC-5D07-49D3-A4E9-F1B963CC5337}" type="datetimeFigureOut">
              <a:rPr lang="en-US" smtClean="0"/>
              <a:t>12/10/2021</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F022EA3F-E16E-4E6D-9404-9E0108B2279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363B08AC-5D07-49D3-A4E9-F1B963CC5337}" type="datetimeFigureOut">
              <a:rPr lang="en-US" smtClean="0"/>
              <a:t>12/10/2021</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F022EA3F-E16E-4E6D-9404-9E0108B2279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363B08AC-5D07-49D3-A4E9-F1B963CC5337}" type="datetimeFigureOut">
              <a:rPr lang="en-US" smtClean="0"/>
              <a:t>12/10/2021</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022EA3F-E16E-4E6D-9404-9E0108B2279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363B08AC-5D07-49D3-A4E9-F1B963CC5337}" type="datetimeFigureOut">
              <a:rPr lang="en-US" smtClean="0"/>
              <a:t>12/10/2021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022EA3F-E16E-4E6D-9404-9E0108B22799}" type="slidenum">
              <a:rPr lang="en-US" smtClean="0"/>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363B08AC-5D07-49D3-A4E9-F1B963CC5337}" type="datetimeFigureOut">
              <a:rPr lang="en-US" smtClean="0"/>
              <a:t>12/10/2021</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F022EA3F-E16E-4E6D-9404-9E0108B2279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5416" y="533400"/>
            <a:ext cx="6806184" cy="2868168"/>
          </a:xfrm>
        </p:spPr>
        <p:txBody>
          <a:bodyPr/>
          <a:lstStyle/>
          <a:p>
            <a:r>
              <a:rPr lang="en-US" sz="2800" dirty="0">
                <a:solidFill>
                  <a:srgbClr val="FFC000"/>
                </a:solidFill>
              </a:rPr>
              <a:t>MALIGNANT COMMENTS CLASSIFIER PROJECT</a:t>
            </a:r>
          </a:p>
        </p:txBody>
      </p:sp>
      <p:sp>
        <p:nvSpPr>
          <p:cNvPr id="3" name="Subtitle 2"/>
          <p:cNvSpPr>
            <a:spLocks noGrp="1"/>
          </p:cNvSpPr>
          <p:nvPr>
            <p:ph type="subTitle" idx="1"/>
          </p:nvPr>
        </p:nvSpPr>
        <p:spPr>
          <a:xfrm>
            <a:off x="2971800" y="4114800"/>
            <a:ext cx="5791200" cy="1101248"/>
          </a:xfrm>
        </p:spPr>
        <p:txBody>
          <a:bodyPr/>
          <a:lstStyle/>
          <a:p>
            <a:r>
              <a:rPr lang="en-IN" dirty="0"/>
              <a:t>SUBMITTED BY,</a:t>
            </a:r>
          </a:p>
          <a:p>
            <a:r>
              <a:rPr lang="en-IN" dirty="0" smtClean="0"/>
              <a:t>FEMINA ANEESH</a:t>
            </a:r>
            <a:endParaRPr lang="en-IN" dirty="0"/>
          </a:p>
          <a:p>
            <a:endParaRPr lang="en-US" dirty="0"/>
          </a:p>
        </p:txBody>
      </p:sp>
    </p:spTree>
    <p:extLst>
      <p:ext uri="{BB962C8B-B14F-4D97-AF65-F5344CB8AC3E}">
        <p14:creationId xmlns:p14="http://schemas.microsoft.com/office/powerpoint/2010/main" val="3517035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rPr>
              <a:t>Checking for null values </a:t>
            </a:r>
            <a:r>
              <a:rPr lang="en-US" dirty="0"/>
              <a:t/>
            </a:r>
            <a:br>
              <a:rPr lang="en-US" dirty="0"/>
            </a:br>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8784" y="1609725"/>
            <a:ext cx="5795831" cy="484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48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39000" cy="1143000"/>
          </a:xfrm>
        </p:spPr>
        <p:txBody>
          <a:bodyPr>
            <a:normAutofit fontScale="90000"/>
          </a:bodyPr>
          <a:lstStyle/>
          <a:p>
            <a:r>
              <a:rPr lang="en-IN" sz="3100" dirty="0">
                <a:solidFill>
                  <a:schemeClr val="tx2"/>
                </a:solidFill>
              </a:rPr>
              <a:t>Checking statistical summary of the dataset </a:t>
            </a:r>
            <a:r>
              <a:rPr lang="en-IN" dirty="0"/>
              <a:t/>
            </a:r>
            <a:br>
              <a:rPr lang="en-IN" dirty="0"/>
            </a:br>
            <a:endParaRPr lang="en-US" dirty="0"/>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7239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28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239000" cy="1143000"/>
          </a:xfrm>
        </p:spPr>
        <p:txBody>
          <a:bodyPr>
            <a:normAutofit fontScale="90000"/>
          </a:bodyPr>
          <a:lstStyle/>
          <a:p>
            <a:r>
              <a:rPr lang="en-IN" sz="3100" dirty="0">
                <a:solidFill>
                  <a:schemeClr val="tx2"/>
                </a:solidFill>
              </a:rPr>
              <a:t>Finding relationship among data using correlation </a:t>
            </a:r>
            <a:r>
              <a:rPr lang="en-IN" dirty="0"/>
              <a:t/>
            </a:r>
            <a:br>
              <a:rPr lang="en-IN" dirty="0"/>
            </a:br>
            <a:endParaRPr lang="en-US"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7239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10000"/>
            <a:ext cx="5867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059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05000"/>
            <a:ext cx="7848600" cy="1143000"/>
          </a:xfrm>
        </p:spPr>
        <p:txBody>
          <a:bodyPr>
            <a:normAutofit fontScale="90000"/>
          </a:bodyPr>
          <a:lstStyle/>
          <a:p>
            <a:pPr marL="342900" lvl="0" indent="-274320">
              <a:spcBef>
                <a:spcPct val="20000"/>
              </a:spcBef>
            </a:pPr>
            <a:r>
              <a:rPr lang="en-IN" sz="2400" b="0" cap="none" dirty="0">
                <a:ln>
                  <a:noFill/>
                </a:ln>
                <a:solidFill>
                  <a:prstClr val="black"/>
                </a:solidFill>
                <a:latin typeface="Arial Rounded MT Bold" panose="020F0704030504030204" pitchFamily="34" charset="0"/>
                <a:ea typeface="+mn-ea"/>
                <a:cs typeface="+mn-cs"/>
              </a:rPr>
              <a:t>Dropping the Column </a:t>
            </a:r>
            <a:br>
              <a:rPr lang="en-IN" sz="2400" b="0" cap="none" dirty="0">
                <a:ln>
                  <a:noFill/>
                </a:ln>
                <a:solidFill>
                  <a:prstClr val="black"/>
                </a:solidFill>
                <a:latin typeface="Arial Rounded MT Bold" panose="020F0704030504030204" pitchFamily="34" charset="0"/>
                <a:ea typeface="+mn-ea"/>
                <a:cs typeface="+mn-cs"/>
              </a:rPr>
            </a:br>
            <a:r>
              <a:rPr lang="en-US" sz="2000" b="0" cap="none" dirty="0">
                <a:ln>
                  <a:noFill/>
                </a:ln>
                <a:solidFill>
                  <a:prstClr val="black"/>
                </a:solidFill>
                <a:latin typeface="Arial Rounded MT Bold" panose="020F0704030504030204" pitchFamily="34" charset="0"/>
                <a:ea typeface="+mn-ea"/>
                <a:cs typeface="+mn-cs"/>
              </a:rPr>
              <a:t>Due to the wide range of given data, it is extremely fruitful to clean, shape and set the data in the most suitable form. Dropping unnecessary columns declines the chances of producing errors. Thus, column ‘ID’ was dropped from the train dataset as every comment has its own unique id. After dropping the same, the dataset is now having 7 attributes in total including the target variables. </a:t>
            </a:r>
            <a:br>
              <a:rPr lang="en-US" sz="2000" b="0" cap="none" dirty="0">
                <a:ln>
                  <a:noFill/>
                </a:ln>
                <a:solidFill>
                  <a:prstClr val="black"/>
                </a:solidFill>
                <a:latin typeface="Arial Rounded MT Bold" panose="020F0704030504030204" pitchFamily="34" charset="0"/>
                <a:ea typeface="+mn-ea"/>
                <a:cs typeface="+mn-cs"/>
              </a:rPr>
            </a:br>
            <a:endParaRPr lang="en-US" dirty="0"/>
          </a:p>
        </p:txBody>
      </p:sp>
      <p:sp>
        <p:nvSpPr>
          <p:cNvPr id="3" name="Content Placeholder 2"/>
          <p:cNvSpPr>
            <a:spLocks noGrp="1"/>
          </p:cNvSpPr>
          <p:nvPr>
            <p:ph idx="1"/>
          </p:nvPr>
        </p:nvSpPr>
        <p:spPr>
          <a:xfrm>
            <a:off x="685800" y="2590800"/>
            <a:ext cx="7239000" cy="4846320"/>
          </a:xfrm>
        </p:spPr>
        <p:txBody>
          <a:bodyPr/>
          <a:lstStyle/>
          <a:p>
            <a:pPr marL="342900" lvl="0">
              <a:spcBef>
                <a:spcPct val="20000"/>
              </a:spcBef>
              <a:buClr>
                <a:srgbClr val="94C600"/>
              </a:buClr>
              <a:buSzPct val="76000"/>
              <a:buFont typeface="Wingdings" panose="05000000000000000000" pitchFamily="2" charset="2"/>
              <a:buChar char="Ø"/>
            </a:pPr>
            <a:r>
              <a:rPr lang="en-US" sz="2400" dirty="0">
                <a:solidFill>
                  <a:prstClr val="black"/>
                </a:solidFill>
                <a:latin typeface="Arial Rounded MT Bold" panose="020F0704030504030204" pitchFamily="34" charset="0"/>
              </a:rPr>
              <a:t>Cleaning the data using NLP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Replaced the extra lines or ‘\n’ from the text.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Transform the text into lower case.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Replaced the email addresses with the text '</a:t>
            </a:r>
            <a:r>
              <a:rPr lang="en-US" sz="1800" dirty="0" err="1">
                <a:solidFill>
                  <a:prstClr val="black"/>
                </a:solidFill>
                <a:latin typeface="Arial Rounded MT Bold" panose="020F0704030504030204" pitchFamily="34" charset="0"/>
              </a:rPr>
              <a:t>emailaddress</a:t>
            </a:r>
            <a:r>
              <a:rPr lang="en-US" sz="1800" dirty="0">
                <a:solidFill>
                  <a:prstClr val="black"/>
                </a:solidFill>
                <a:latin typeface="Arial Rounded MT Bold" panose="020F0704030504030204" pitchFamily="34" charset="0"/>
              </a:rPr>
              <a:t>'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Replaced the URLs with the text '</a:t>
            </a:r>
            <a:r>
              <a:rPr lang="en-US" sz="1800" dirty="0" err="1">
                <a:solidFill>
                  <a:prstClr val="black"/>
                </a:solidFill>
                <a:latin typeface="Arial Rounded MT Bold" panose="020F0704030504030204" pitchFamily="34" charset="0"/>
              </a:rPr>
              <a:t>webaddress</a:t>
            </a:r>
            <a:r>
              <a:rPr lang="en-US" sz="1800" dirty="0">
                <a:solidFill>
                  <a:prstClr val="black"/>
                </a:solidFill>
                <a:latin typeface="Arial Rounded MT Bold" panose="020F0704030504030204" pitchFamily="34" charset="0"/>
              </a:rPr>
              <a:t>' </a:t>
            </a:r>
          </a:p>
          <a:p>
            <a:pPr marL="342900" lvl="0" algn="just">
              <a:spcBef>
                <a:spcPct val="20000"/>
              </a:spcBef>
              <a:buClr>
                <a:srgbClr val="94C600"/>
              </a:buClr>
              <a:buSzPct val="76000"/>
              <a:buFont typeface="Wingdings 2" pitchFamily="18" charset="2"/>
              <a:buChar char=""/>
            </a:pPr>
            <a:r>
              <a:rPr lang="en-IN" sz="1800" dirty="0">
                <a:solidFill>
                  <a:prstClr val="black"/>
                </a:solidFill>
                <a:latin typeface="Arial Rounded MT Bold" panose="020F0704030504030204" pitchFamily="34" charset="0"/>
              </a:rPr>
              <a:t>● Removed the numbers </a:t>
            </a:r>
          </a:p>
          <a:p>
            <a:pPr marL="342900" lvl="0" algn="just">
              <a:spcBef>
                <a:spcPct val="20000"/>
              </a:spcBef>
              <a:buClr>
                <a:srgbClr val="94C600"/>
              </a:buClr>
              <a:buSzPct val="76000"/>
              <a:buFont typeface="Wingdings 2" pitchFamily="18" charset="2"/>
              <a:buChar char=""/>
            </a:pPr>
            <a:r>
              <a:rPr lang="en-IN" sz="1800" dirty="0">
                <a:solidFill>
                  <a:prstClr val="black"/>
                </a:solidFill>
                <a:latin typeface="Arial Rounded MT Bold" panose="020F0704030504030204" pitchFamily="34" charset="0"/>
              </a:rPr>
              <a:t>● Removed the HTML tags </a:t>
            </a:r>
          </a:p>
          <a:p>
            <a:pPr marL="342900" lvl="0" algn="just">
              <a:spcBef>
                <a:spcPct val="20000"/>
              </a:spcBef>
              <a:buClr>
                <a:srgbClr val="94C600"/>
              </a:buClr>
              <a:buSzPct val="76000"/>
              <a:buFont typeface="Wingdings 2" pitchFamily="18" charset="2"/>
              <a:buChar char=""/>
            </a:pPr>
            <a:r>
              <a:rPr lang="en-IN" sz="1800" dirty="0">
                <a:solidFill>
                  <a:prstClr val="black"/>
                </a:solidFill>
                <a:latin typeface="Arial Rounded MT Bold" panose="020F0704030504030204" pitchFamily="34" charset="0"/>
              </a:rPr>
              <a:t>● Removed the punctuations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Removed all the non-</a:t>
            </a:r>
            <a:r>
              <a:rPr lang="en-US" sz="1800" dirty="0" err="1">
                <a:solidFill>
                  <a:prstClr val="black"/>
                </a:solidFill>
                <a:latin typeface="Arial Rounded MT Bold" panose="020F0704030504030204" pitchFamily="34" charset="0"/>
              </a:rPr>
              <a:t>ascii</a:t>
            </a:r>
            <a:r>
              <a:rPr lang="en-US" sz="1800" dirty="0">
                <a:solidFill>
                  <a:prstClr val="black"/>
                </a:solidFill>
                <a:latin typeface="Arial Rounded MT Bold" panose="020F0704030504030204" pitchFamily="34" charset="0"/>
              </a:rPr>
              <a:t> characters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Removed the unwanted white spaces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Removed the remaining tokens that are not alphabetic </a:t>
            </a:r>
          </a:p>
          <a:p>
            <a:pPr marL="342900" lvl="0" algn="just">
              <a:spcBef>
                <a:spcPct val="20000"/>
              </a:spcBef>
              <a:buClr>
                <a:srgbClr val="94C600"/>
              </a:buClr>
              <a:buSzPct val="76000"/>
              <a:buFont typeface="Wingdings 2" pitchFamily="18" charset="2"/>
              <a:buChar char=""/>
            </a:pPr>
            <a:r>
              <a:rPr lang="en-IN" sz="1800" dirty="0">
                <a:solidFill>
                  <a:prstClr val="black"/>
                </a:solidFill>
                <a:latin typeface="Arial Rounded MT Bold" panose="020F0704030504030204" pitchFamily="34" charset="0"/>
              </a:rPr>
              <a:t>● Removed the stop words </a:t>
            </a:r>
          </a:p>
          <a:p>
            <a:endParaRPr lang="en-US" dirty="0"/>
          </a:p>
        </p:txBody>
      </p:sp>
    </p:spTree>
    <p:extLst>
      <p:ext uri="{BB962C8B-B14F-4D97-AF65-F5344CB8AC3E}">
        <p14:creationId xmlns:p14="http://schemas.microsoft.com/office/powerpoint/2010/main" val="1773636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7239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046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700" dirty="0">
                <a:solidFill>
                  <a:schemeClr val="tx2"/>
                </a:solidFill>
              </a:rPr>
              <a:t>Plotting </a:t>
            </a:r>
            <a:r>
              <a:rPr lang="en-IN" sz="2700" dirty="0" err="1">
                <a:solidFill>
                  <a:schemeClr val="tx2"/>
                </a:solidFill>
              </a:rPr>
              <a:t>wordcloud</a:t>
            </a:r>
            <a:r>
              <a:rPr lang="en-IN" sz="2700" dirty="0">
                <a:solidFill>
                  <a:schemeClr val="tx2"/>
                </a:solidFill>
              </a:rPr>
              <a:t> for each feature</a:t>
            </a:r>
            <a:r>
              <a:rPr lang="en-IN" dirty="0"/>
              <a:t/>
            </a:r>
            <a:br>
              <a:rPr lang="en-IN" dirty="0"/>
            </a:br>
            <a:endParaRPr lang="en-US" dirty="0"/>
          </a:p>
        </p:txBody>
      </p:sp>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97152"/>
            <a:ext cx="3577669"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621537"/>
            <a:ext cx="3848100" cy="234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3886200"/>
            <a:ext cx="3657600" cy="243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4114799"/>
            <a:ext cx="3352800"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667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3200399"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990600"/>
            <a:ext cx="342582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539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2"/>
                </a:solidFill>
              </a:rPr>
              <a:t>MODEL/S DEVELOPMENT AND EVALUATION </a:t>
            </a:r>
          </a:p>
        </p:txBody>
      </p:sp>
      <p:sp>
        <p:nvSpPr>
          <p:cNvPr id="3" name="Content Placeholder 2"/>
          <p:cNvSpPr>
            <a:spLocks noGrp="1"/>
          </p:cNvSpPr>
          <p:nvPr>
            <p:ph idx="1"/>
          </p:nvPr>
        </p:nvSpPr>
        <p:spPr/>
        <p:txBody>
          <a:bodyPr/>
          <a:lstStyle/>
          <a:p>
            <a:pPr marL="342900" lvl="0">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Separating independent and dependent features and converting the data into number features using </a:t>
            </a:r>
            <a:r>
              <a:rPr lang="en-US" sz="1800" dirty="0" err="1">
                <a:solidFill>
                  <a:prstClr val="black"/>
                </a:solidFill>
                <a:latin typeface="Arial Rounded MT Bold" panose="020F0704030504030204" pitchFamily="34" charset="0"/>
              </a:rPr>
              <a:t>Vectorizer</a:t>
            </a:r>
            <a:r>
              <a:rPr lang="en-US" sz="1800" dirty="0">
                <a:solidFill>
                  <a:prstClr val="black"/>
                </a:solidFill>
                <a:latin typeface="Arial Rounded MT Bold" panose="020F0704030504030204" pitchFamily="34" charset="0"/>
              </a:rPr>
              <a:t> </a:t>
            </a:r>
          </a:p>
          <a:p>
            <a:endParaRPr lang="en-US" dirty="0"/>
          </a:p>
        </p:txBody>
      </p:sp>
      <p:pic>
        <p:nvPicPr>
          <p:cNvPr id="6" name="Picture 5">
            <a:extLst>
              <a:ext uri="{FF2B5EF4-FFF2-40B4-BE49-F238E27FC236}">
                <a16:creationId xmlns:a16="http://schemas.microsoft.com/office/drawing/2014/main" xmlns="" id="{370C9C44-9DF4-40C1-B69A-0D4E06E63541}"/>
              </a:ext>
            </a:extLst>
          </p:cNvPr>
          <p:cNvPicPr>
            <a:picLocks noChangeAspect="1"/>
          </p:cNvPicPr>
          <p:nvPr/>
        </p:nvPicPr>
        <p:blipFill>
          <a:blip r:embed="rId2"/>
          <a:stretch>
            <a:fillRect/>
          </a:stretch>
        </p:blipFill>
        <p:spPr>
          <a:xfrm>
            <a:off x="457201" y="2362200"/>
            <a:ext cx="7543800" cy="3495472"/>
          </a:xfrm>
          <a:prstGeom prst="rect">
            <a:avLst/>
          </a:prstGeom>
        </p:spPr>
      </p:pic>
    </p:spTree>
    <p:extLst>
      <p:ext uri="{BB962C8B-B14F-4D97-AF65-F5344CB8AC3E}">
        <p14:creationId xmlns:p14="http://schemas.microsoft.com/office/powerpoint/2010/main" val="196335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239000" cy="1143000"/>
          </a:xfrm>
        </p:spPr>
        <p:txBody>
          <a:bodyPr>
            <a:normAutofit fontScale="90000"/>
          </a:bodyPr>
          <a:lstStyle/>
          <a:p>
            <a:pPr marL="342900" lvl="0" indent="-274320">
              <a:spcBef>
                <a:spcPct val="20000"/>
              </a:spcBef>
            </a:pPr>
            <a:r>
              <a:rPr lang="en-US" sz="2400" b="0" cap="none" dirty="0" smtClean="0">
                <a:ln>
                  <a:noFill/>
                </a:ln>
                <a:solidFill>
                  <a:prstClr val="black"/>
                </a:solidFill>
                <a:latin typeface="Arial Rounded MT Bold" panose="020F0704030504030204" pitchFamily="34" charset="0"/>
                <a:ea typeface="+mn-ea"/>
                <a:cs typeface="+mn-cs"/>
              </a:rPr>
              <a:t/>
            </a:r>
            <a:br>
              <a:rPr lang="en-US" sz="2400" b="0" cap="none" dirty="0" smtClean="0">
                <a:ln>
                  <a:noFill/>
                </a:ln>
                <a:solidFill>
                  <a:prstClr val="black"/>
                </a:solidFill>
                <a:latin typeface="Arial Rounded MT Bold" panose="020F0704030504030204" pitchFamily="34" charset="0"/>
                <a:ea typeface="+mn-ea"/>
                <a:cs typeface="+mn-cs"/>
              </a:rPr>
            </a:br>
            <a:r>
              <a:rPr lang="en-US" sz="2400" b="0" cap="none" dirty="0">
                <a:ln>
                  <a:noFill/>
                </a:ln>
                <a:solidFill>
                  <a:prstClr val="black"/>
                </a:solidFill>
                <a:latin typeface="Arial Rounded MT Bold" panose="020F0704030504030204" pitchFamily="34" charset="0"/>
                <a:ea typeface="+mn-ea"/>
                <a:cs typeface="+mn-cs"/>
              </a:rPr>
              <a:t/>
            </a:r>
            <a:br>
              <a:rPr lang="en-US" sz="2400" b="0" cap="none" dirty="0">
                <a:ln>
                  <a:noFill/>
                </a:ln>
                <a:solidFill>
                  <a:prstClr val="black"/>
                </a:solidFill>
                <a:latin typeface="Arial Rounded MT Bold" panose="020F0704030504030204" pitchFamily="34" charset="0"/>
                <a:ea typeface="+mn-ea"/>
                <a:cs typeface="+mn-cs"/>
              </a:rPr>
            </a:br>
            <a:r>
              <a:rPr lang="en-US" sz="2400" b="0" cap="none" dirty="0" smtClean="0">
                <a:ln>
                  <a:noFill/>
                </a:ln>
                <a:solidFill>
                  <a:prstClr val="black"/>
                </a:solidFill>
                <a:latin typeface="Arial Rounded MT Bold" panose="020F0704030504030204" pitchFamily="34" charset="0"/>
                <a:ea typeface="+mn-ea"/>
                <a:cs typeface="+mn-cs"/>
              </a:rPr>
              <a:t/>
            </a:r>
            <a:br>
              <a:rPr lang="en-US" sz="2400" b="0" cap="none" dirty="0" smtClean="0">
                <a:ln>
                  <a:noFill/>
                </a:ln>
                <a:solidFill>
                  <a:prstClr val="black"/>
                </a:solidFill>
                <a:latin typeface="Arial Rounded MT Bold" panose="020F0704030504030204" pitchFamily="34" charset="0"/>
                <a:ea typeface="+mn-ea"/>
                <a:cs typeface="+mn-cs"/>
              </a:rPr>
            </a:br>
            <a:r>
              <a:rPr lang="en-US" sz="2400" b="0" cap="none" dirty="0">
                <a:ln>
                  <a:noFill/>
                </a:ln>
                <a:solidFill>
                  <a:prstClr val="black"/>
                </a:solidFill>
                <a:latin typeface="Arial Rounded MT Bold" panose="020F0704030504030204" pitchFamily="34" charset="0"/>
                <a:ea typeface="+mn-ea"/>
                <a:cs typeface="+mn-cs"/>
              </a:rPr>
              <a:t/>
            </a:r>
            <a:br>
              <a:rPr lang="en-US" sz="2400" b="0" cap="none" dirty="0">
                <a:ln>
                  <a:noFill/>
                </a:ln>
                <a:solidFill>
                  <a:prstClr val="black"/>
                </a:solidFill>
                <a:latin typeface="Arial Rounded MT Bold" panose="020F0704030504030204" pitchFamily="34" charset="0"/>
                <a:ea typeface="+mn-ea"/>
                <a:cs typeface="+mn-cs"/>
              </a:rPr>
            </a:br>
            <a:r>
              <a:rPr lang="en-US" sz="2400" b="0" cap="none" dirty="0" smtClean="0">
                <a:ln>
                  <a:noFill/>
                </a:ln>
                <a:solidFill>
                  <a:prstClr val="black"/>
                </a:solidFill>
                <a:latin typeface="Arial Rounded MT Bold" panose="020F0704030504030204" pitchFamily="34" charset="0"/>
                <a:ea typeface="+mn-ea"/>
                <a:cs typeface="+mn-cs"/>
              </a:rPr>
              <a:t/>
            </a:r>
            <a:br>
              <a:rPr lang="en-US" sz="2400" b="0" cap="none" dirty="0" smtClean="0">
                <a:ln>
                  <a:noFill/>
                </a:ln>
                <a:solidFill>
                  <a:prstClr val="black"/>
                </a:solidFill>
                <a:latin typeface="Arial Rounded MT Bold" panose="020F0704030504030204" pitchFamily="34" charset="0"/>
                <a:ea typeface="+mn-ea"/>
                <a:cs typeface="+mn-cs"/>
              </a:rPr>
            </a:br>
            <a:r>
              <a:rPr lang="en-US" sz="2400" b="0" cap="none" dirty="0">
                <a:ln>
                  <a:noFill/>
                </a:ln>
                <a:solidFill>
                  <a:prstClr val="black"/>
                </a:solidFill>
                <a:latin typeface="Arial Rounded MT Bold" panose="020F0704030504030204" pitchFamily="34" charset="0"/>
                <a:ea typeface="+mn-ea"/>
                <a:cs typeface="+mn-cs"/>
              </a:rPr>
              <a:t/>
            </a:r>
            <a:br>
              <a:rPr lang="en-US" sz="2400" b="0" cap="none" dirty="0">
                <a:ln>
                  <a:noFill/>
                </a:ln>
                <a:solidFill>
                  <a:prstClr val="black"/>
                </a:solidFill>
                <a:latin typeface="Arial Rounded MT Bold" panose="020F0704030504030204" pitchFamily="34" charset="0"/>
                <a:ea typeface="+mn-ea"/>
                <a:cs typeface="+mn-cs"/>
              </a:rPr>
            </a:br>
            <a:r>
              <a:rPr lang="en-US" sz="2400" b="0" cap="none" dirty="0" smtClean="0">
                <a:ln>
                  <a:noFill/>
                </a:ln>
                <a:solidFill>
                  <a:prstClr val="black"/>
                </a:solidFill>
                <a:latin typeface="Arial Rounded MT Bold" panose="020F0704030504030204" pitchFamily="34" charset="0"/>
                <a:ea typeface="+mn-ea"/>
                <a:cs typeface="+mn-cs"/>
              </a:rPr>
              <a:t/>
            </a:r>
            <a:br>
              <a:rPr lang="en-US" sz="2400" b="0" cap="none" dirty="0" smtClean="0">
                <a:ln>
                  <a:noFill/>
                </a:ln>
                <a:solidFill>
                  <a:prstClr val="black"/>
                </a:solidFill>
                <a:latin typeface="Arial Rounded MT Bold" panose="020F0704030504030204" pitchFamily="34" charset="0"/>
                <a:ea typeface="+mn-ea"/>
                <a:cs typeface="+mn-cs"/>
              </a:rPr>
            </a:br>
            <a:r>
              <a:rPr lang="en-US" sz="2400" b="0" cap="none" dirty="0" smtClean="0">
                <a:ln>
                  <a:noFill/>
                </a:ln>
                <a:solidFill>
                  <a:prstClr val="black"/>
                </a:solidFill>
                <a:latin typeface="Arial Rounded MT Bold" panose="020F0704030504030204" pitchFamily="34" charset="0"/>
                <a:ea typeface="+mn-ea"/>
                <a:cs typeface="+mn-cs"/>
              </a:rPr>
              <a:t>Splitting </a:t>
            </a:r>
            <a:r>
              <a:rPr lang="en-US" sz="2400" b="0" cap="none" dirty="0">
                <a:ln>
                  <a:noFill/>
                </a:ln>
                <a:solidFill>
                  <a:prstClr val="black"/>
                </a:solidFill>
                <a:latin typeface="Arial Rounded MT Bold" panose="020F0704030504030204" pitchFamily="34" charset="0"/>
                <a:ea typeface="+mn-ea"/>
                <a:cs typeface="+mn-cs"/>
              </a:rPr>
              <a:t>training and testing data, along with handling imbalanced dataset using </a:t>
            </a:r>
            <a:r>
              <a:rPr lang="en-US" sz="2400" b="0" cap="none" dirty="0" err="1" smtClean="0">
                <a:ln>
                  <a:noFill/>
                </a:ln>
                <a:solidFill>
                  <a:prstClr val="black"/>
                </a:solidFill>
                <a:latin typeface="Arial Rounded MT Bold" panose="020F0704030504030204" pitchFamily="34" charset="0"/>
                <a:ea typeface="+mn-ea"/>
                <a:cs typeface="+mn-cs"/>
              </a:rPr>
              <a:t>RandomOverSampler</a:t>
            </a:r>
            <a:r>
              <a:rPr lang="en-US" sz="2400" b="0" cap="none" dirty="0" smtClean="0">
                <a:ln>
                  <a:noFill/>
                </a:ln>
                <a:solidFill>
                  <a:prstClr val="black"/>
                </a:solidFill>
                <a:latin typeface="Arial Rounded MT Bold" panose="020F0704030504030204" pitchFamily="34" charset="0"/>
                <a:ea typeface="+mn-ea"/>
                <a:cs typeface="+mn-cs"/>
              </a:rPr>
              <a:t> </a:t>
            </a:r>
            <a:r>
              <a:rPr lang="en-US" sz="2400" b="0" cap="none" dirty="0">
                <a:ln>
                  <a:noFill/>
                </a:ln>
                <a:solidFill>
                  <a:prstClr val="black"/>
                </a:solidFill>
                <a:latin typeface="Arial Rounded MT Bold" panose="020F0704030504030204" pitchFamily="34" charset="0"/>
                <a:ea typeface="+mn-ea"/>
                <a:cs typeface="+mn-cs"/>
              </a:rPr>
              <a:t/>
            </a:r>
            <a:br>
              <a:rPr lang="en-US" sz="2400" b="0" cap="none" dirty="0">
                <a:ln>
                  <a:noFill/>
                </a:ln>
                <a:solidFill>
                  <a:prstClr val="black"/>
                </a:solidFill>
                <a:latin typeface="Arial Rounded MT Bold" panose="020F0704030504030204" pitchFamily="34" charset="0"/>
                <a:ea typeface="+mn-ea"/>
                <a:cs typeface="+mn-cs"/>
              </a:rPr>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239000" cy="408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9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rPr>
              <a:t>Building the model </a:t>
            </a:r>
            <a:r>
              <a:rPr lang="en-US" dirty="0"/>
              <a:t/>
            </a:r>
            <a:br>
              <a:rPr lang="en-US"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5444200" cy="1792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5443537"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76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rPr>
              <a:t>INTRODUCTION</a:t>
            </a:r>
          </a:p>
        </p:txBody>
      </p:sp>
      <p:sp>
        <p:nvSpPr>
          <p:cNvPr id="3" name="Content Placeholder 2"/>
          <p:cNvSpPr>
            <a:spLocks noGrp="1"/>
          </p:cNvSpPr>
          <p:nvPr>
            <p:ph idx="1"/>
          </p:nvPr>
        </p:nvSpPr>
        <p:spPr/>
        <p:txBody>
          <a:bodyPr>
            <a:normAutofit fontScale="55000" lnSpcReduction="20000"/>
          </a:bodyPr>
          <a:lstStyle/>
          <a:p>
            <a:pPr marL="0" marR="0">
              <a:lnSpc>
                <a:spcPct val="107000"/>
              </a:lnSpc>
              <a:spcBef>
                <a:spcPts val="0"/>
              </a:spcBef>
              <a:spcAft>
                <a:spcPts val="800"/>
              </a:spcAft>
            </a:pPr>
            <a:r>
              <a:rPr lang="en-IN" sz="2800" dirty="0">
                <a:latin typeface="Calibri"/>
                <a:ea typeface="Calibri"/>
                <a:cs typeface="Times New Roman"/>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endParaRPr lang="en-US" sz="2800" dirty="0">
              <a:latin typeface="Calibri"/>
              <a:ea typeface="Calibri"/>
              <a:cs typeface="Times New Roman"/>
            </a:endParaRPr>
          </a:p>
          <a:p>
            <a:pPr marL="0" marR="0">
              <a:lnSpc>
                <a:spcPct val="107000"/>
              </a:lnSpc>
              <a:spcBef>
                <a:spcPts val="0"/>
              </a:spcBef>
              <a:spcAft>
                <a:spcPts val="800"/>
              </a:spcAft>
            </a:pPr>
            <a:r>
              <a:rPr lang="en-IN" sz="2800" dirty="0">
                <a:latin typeface="Calibri"/>
                <a:ea typeface="Calibri"/>
                <a:cs typeface="Times New Roman"/>
              </a:rPr>
              <a:t>Online hate, described as abusive language, aggression, </a:t>
            </a:r>
            <a:r>
              <a:rPr lang="en-IN" sz="2800" dirty="0" err="1">
                <a:latin typeface="Calibri"/>
                <a:ea typeface="Calibri"/>
                <a:cs typeface="Times New Roman"/>
              </a:rPr>
              <a:t>cyberbullying</a:t>
            </a:r>
            <a:r>
              <a:rPr lang="en-IN" sz="2800" dirty="0">
                <a:latin typeface="Calibri"/>
                <a:ea typeface="Calibri"/>
                <a:cs typeface="Times New Roman"/>
              </a:rPr>
              <a:t>, hatefulness and many others has been identified as a major threat on online social media platforms. Social media platforms are the most prominent grounds for such toxic behaviour.   </a:t>
            </a:r>
            <a:endParaRPr lang="en-US" sz="2800" dirty="0">
              <a:latin typeface="Calibri"/>
              <a:ea typeface="Calibri"/>
              <a:cs typeface="Times New Roman"/>
            </a:endParaRPr>
          </a:p>
          <a:p>
            <a:pPr marL="0" marR="0">
              <a:lnSpc>
                <a:spcPct val="107000"/>
              </a:lnSpc>
              <a:spcBef>
                <a:spcPts val="0"/>
              </a:spcBef>
              <a:spcAft>
                <a:spcPts val="800"/>
              </a:spcAft>
            </a:pPr>
            <a:r>
              <a:rPr lang="en-IN" sz="2800" dirty="0">
                <a:latin typeface="Calibri"/>
                <a:ea typeface="Calibri"/>
                <a:cs typeface="Times New Roman"/>
              </a:rPr>
              <a:t>There has been a remarkable increase in the cases of </a:t>
            </a:r>
            <a:r>
              <a:rPr lang="en-IN" sz="2800" dirty="0" err="1">
                <a:latin typeface="Calibri"/>
                <a:ea typeface="Calibri"/>
                <a:cs typeface="Times New Roman"/>
              </a:rPr>
              <a:t>cyberbullying</a:t>
            </a:r>
            <a:r>
              <a:rPr lang="en-IN" sz="2800" dirty="0">
                <a:latin typeface="Calibri"/>
                <a:ea typeface="Calibri"/>
                <a:cs typeface="Times New Roman"/>
              </a:rPr>
              <a:t>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lang="en-US" sz="2800" dirty="0">
              <a:latin typeface="Calibri"/>
              <a:ea typeface="Calibri"/>
              <a:cs typeface="Times New Roman"/>
            </a:endParaRPr>
          </a:p>
          <a:p>
            <a:pPr marL="0" marR="0">
              <a:lnSpc>
                <a:spcPct val="107000"/>
              </a:lnSpc>
              <a:spcBef>
                <a:spcPts val="0"/>
              </a:spcBef>
              <a:spcAft>
                <a:spcPts val="800"/>
              </a:spcAft>
            </a:pPr>
            <a:r>
              <a:rPr lang="en-IN" sz="2800" dirty="0">
                <a:latin typeface="Calibri"/>
                <a:ea typeface="Calibri"/>
                <a:cs typeface="Times New Roman"/>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a:t>
            </a:r>
            <a:r>
              <a:rPr lang="en-IN" sz="2800" dirty="0" err="1">
                <a:latin typeface="Calibri"/>
                <a:ea typeface="Calibri"/>
                <a:cs typeface="Times New Roman"/>
              </a:rPr>
              <a:t>unoffensive</a:t>
            </a:r>
            <a:r>
              <a:rPr lang="en-IN" sz="2800" dirty="0">
                <a:latin typeface="Calibri"/>
                <a:ea typeface="Calibri"/>
                <a:cs typeface="Times New Roman"/>
              </a:rPr>
              <a:t>, but “u are an idiot” is clearly offensive</a:t>
            </a:r>
            <a:r>
              <a:rPr lang="en-IN" sz="2800" dirty="0" smtClean="0">
                <a:latin typeface="Calibri"/>
                <a:ea typeface="Calibri"/>
                <a:cs typeface="Times New Roman"/>
              </a:rPr>
              <a:t>.</a:t>
            </a:r>
          </a:p>
          <a:p>
            <a:pPr marL="0" marR="0">
              <a:lnSpc>
                <a:spcPct val="107000"/>
              </a:lnSpc>
              <a:spcBef>
                <a:spcPts val="0"/>
              </a:spcBef>
              <a:spcAft>
                <a:spcPts val="800"/>
              </a:spcAft>
            </a:pPr>
            <a:r>
              <a:rPr lang="en-IN" sz="2800" dirty="0">
                <a:latin typeface="Calibri"/>
                <a:ea typeface="Calibri"/>
                <a:cs typeface="Times New Roman"/>
              </a:rPr>
              <a:t>Our goal is to build a prototype of online hate and abuse comment classifier which can used to classify hate and offensive comments so that it can be controlled and restricted from spreading hatred and </a:t>
            </a:r>
            <a:r>
              <a:rPr lang="en-IN" sz="2800" dirty="0" err="1" smtClean="0">
                <a:latin typeface="Calibri"/>
                <a:ea typeface="Calibri"/>
                <a:cs typeface="Times New Roman"/>
              </a:rPr>
              <a:t>cyberbullying</a:t>
            </a:r>
            <a:r>
              <a:rPr lang="en-IN" sz="2800" dirty="0" smtClean="0">
                <a:latin typeface="Calibri"/>
                <a:ea typeface="Calibri"/>
                <a:cs typeface="Times New Roman"/>
              </a:rPr>
              <a:t>.</a:t>
            </a:r>
            <a:endParaRPr lang="en-IN" sz="2800" dirty="0">
              <a:latin typeface="Calibri"/>
              <a:ea typeface="Calibri"/>
              <a:cs typeface="Times New Roman"/>
            </a:endParaRPr>
          </a:p>
          <a:p>
            <a:pPr marL="0" marR="0">
              <a:lnSpc>
                <a:spcPct val="107000"/>
              </a:lnSpc>
              <a:spcBef>
                <a:spcPts val="0"/>
              </a:spcBef>
              <a:spcAft>
                <a:spcPts val="800"/>
              </a:spcAft>
            </a:pPr>
            <a:endParaRPr lang="en-IN" sz="2800" dirty="0">
              <a:latin typeface="Calibri"/>
              <a:ea typeface="Calibri"/>
              <a:cs typeface="Times New Roman"/>
            </a:endParaRPr>
          </a:p>
          <a:p>
            <a:pPr marL="0" marR="0">
              <a:lnSpc>
                <a:spcPct val="107000"/>
              </a:lnSpc>
              <a:spcBef>
                <a:spcPts val="0"/>
              </a:spcBef>
              <a:spcAft>
                <a:spcPts val="800"/>
              </a:spcAft>
            </a:pPr>
            <a:endParaRPr lang="en-US" sz="2800" dirty="0">
              <a:latin typeface="Calibri"/>
              <a:ea typeface="Calibri"/>
              <a:cs typeface="Times New Roman"/>
            </a:endParaRPr>
          </a:p>
          <a:p>
            <a:endParaRPr lang="en-US" dirty="0"/>
          </a:p>
        </p:txBody>
      </p:sp>
    </p:spTree>
    <p:extLst>
      <p:ext uri="{BB962C8B-B14F-4D97-AF65-F5344CB8AC3E}">
        <p14:creationId xmlns:p14="http://schemas.microsoft.com/office/powerpoint/2010/main" val="4081947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613310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4876800"/>
            <a:ext cx="6477000" cy="646331"/>
          </a:xfrm>
          <a:prstGeom prst="rect">
            <a:avLst/>
          </a:prstGeom>
        </p:spPr>
        <p:txBody>
          <a:bodyPr wrap="square">
            <a:spAutoFit/>
          </a:bodyPr>
          <a:lstStyle/>
          <a:p>
            <a:r>
              <a:rPr lang="en-IN" dirty="0" smtClean="0"/>
              <a:t>The best 2 models performed well were </a:t>
            </a:r>
            <a:r>
              <a:rPr lang="en-IN" dirty="0" err="1" smtClean="0"/>
              <a:t>RandomForest</a:t>
            </a:r>
            <a:r>
              <a:rPr lang="en-IN" dirty="0" smtClean="0"/>
              <a:t> and </a:t>
            </a:r>
            <a:r>
              <a:rPr lang="en-IN" dirty="0" err="1" smtClean="0"/>
              <a:t>XGBoost</a:t>
            </a:r>
            <a:r>
              <a:rPr lang="en-IN" dirty="0" smtClean="0"/>
              <a:t> Algorithms and their outputs are shown as follows:</a:t>
            </a:r>
            <a:endParaRPr lang="en-IN" dirty="0"/>
          </a:p>
        </p:txBody>
      </p:sp>
    </p:spTree>
    <p:extLst>
      <p:ext uri="{BB962C8B-B14F-4D97-AF65-F5344CB8AC3E}">
        <p14:creationId xmlns:p14="http://schemas.microsoft.com/office/powerpoint/2010/main" val="151916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4029805" cy="411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31792"/>
            <a:ext cx="4029075" cy="219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10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304800"/>
            <a:ext cx="6205537" cy="243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2971800"/>
            <a:ext cx="6206266" cy="362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963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solidFill>
                  <a:schemeClr val="tx2"/>
                </a:solidFill>
              </a:rPr>
              <a:t>Final Result in a </a:t>
            </a:r>
            <a:r>
              <a:rPr lang="en-IN" sz="3200" dirty="0" err="1">
                <a:solidFill>
                  <a:schemeClr val="tx2"/>
                </a:solidFill>
              </a:rPr>
              <a:t>dataframe</a:t>
            </a:r>
            <a:r>
              <a:rPr lang="en-IN" sz="3200" dirty="0">
                <a:solidFill>
                  <a:schemeClr val="tx2"/>
                </a:solidFill>
              </a:rPr>
              <a:t/>
            </a:r>
            <a:br>
              <a:rPr lang="en-IN" sz="3200" dirty="0">
                <a:solidFill>
                  <a:schemeClr val="tx2"/>
                </a:solidFill>
              </a:rPr>
            </a:br>
            <a:endParaRPr lang="en-US" sz="3200" dirty="0">
              <a:solidFill>
                <a:schemeClr val="tx2"/>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7239000" cy="239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3886200"/>
            <a:ext cx="7086600" cy="2031325"/>
          </a:xfrm>
          <a:prstGeom prst="rect">
            <a:avLst/>
          </a:prstGeom>
        </p:spPr>
        <p:txBody>
          <a:bodyPr wrap="square">
            <a:spAutoFit/>
          </a:bodyPr>
          <a:lstStyle/>
          <a:p>
            <a:r>
              <a:rPr lang="en-IN" dirty="0" smtClean="0"/>
              <a:t>After running the for loop of classification algorithms and the required metrics, we can see that the best 2 performing algorithms are </a:t>
            </a:r>
            <a:r>
              <a:rPr lang="en-IN" dirty="0" err="1" smtClean="0"/>
              <a:t>RandomForestClassifier</a:t>
            </a:r>
            <a:r>
              <a:rPr lang="en-IN" dirty="0" smtClean="0"/>
              <a:t> and </a:t>
            </a:r>
            <a:r>
              <a:rPr lang="en-IN" dirty="0" err="1" smtClean="0"/>
              <a:t>XGBoostClassifier</a:t>
            </a:r>
            <a:r>
              <a:rPr lang="en-IN" dirty="0" smtClean="0"/>
              <a:t> because the loss values are less and their scores are the best among all. Now, we will try </a:t>
            </a:r>
            <a:r>
              <a:rPr lang="en-IN" dirty="0" err="1" smtClean="0"/>
              <a:t>Hyperparameter</a:t>
            </a:r>
            <a:r>
              <a:rPr lang="en-IN" dirty="0" smtClean="0"/>
              <a:t> Tuning to find out the best parameters and using them to improve the scores and metrics values. </a:t>
            </a:r>
            <a:endParaRPr lang="en-IN" dirty="0"/>
          </a:p>
        </p:txBody>
      </p:sp>
    </p:spTree>
    <p:extLst>
      <p:ext uri="{BB962C8B-B14F-4D97-AF65-F5344CB8AC3E}">
        <p14:creationId xmlns:p14="http://schemas.microsoft.com/office/powerpoint/2010/main" val="2417699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chemeClr val="tx2"/>
                </a:solidFill>
              </a:rPr>
              <a:t>Hyperparameter</a:t>
            </a:r>
            <a:r>
              <a:rPr lang="en-US" sz="3600" dirty="0">
                <a:solidFill>
                  <a:schemeClr val="tx2"/>
                </a:solidFill>
              </a:rPr>
              <a:t> Tuning </a:t>
            </a:r>
            <a:r>
              <a:rPr lang="en-US" dirty="0"/>
              <a:t/>
            </a:r>
            <a:br>
              <a:rPr lang="en-US" dirty="0"/>
            </a:br>
            <a:endParaRPr lang="en-US" dirty="0"/>
          </a:p>
        </p:txBody>
      </p:sp>
      <p:sp>
        <p:nvSpPr>
          <p:cNvPr id="3" name="Content Placeholder 2"/>
          <p:cNvSpPr>
            <a:spLocks noGrp="1"/>
          </p:cNvSpPr>
          <p:nvPr>
            <p:ph idx="1"/>
          </p:nvPr>
        </p:nvSpPr>
        <p:spPr>
          <a:xfrm>
            <a:off x="304800" y="990600"/>
            <a:ext cx="7239000" cy="4846320"/>
          </a:xfrm>
        </p:spPr>
        <p:txBody>
          <a:bodyPr/>
          <a:lstStyle/>
          <a:p>
            <a:pPr marL="68580" lvl="0" indent="0" algn="just">
              <a:spcBef>
                <a:spcPct val="20000"/>
              </a:spcBef>
              <a:buClr>
                <a:srgbClr val="94C600"/>
              </a:buClr>
              <a:buSzPct val="76000"/>
              <a:buNone/>
            </a:pPr>
            <a:r>
              <a:rPr lang="en-US" sz="1400" dirty="0">
                <a:solidFill>
                  <a:prstClr val="black"/>
                </a:solidFill>
                <a:latin typeface="Arial Rounded MT Bold" panose="020F0704030504030204" pitchFamily="34" charset="0"/>
              </a:rPr>
              <a:t>If we run </a:t>
            </a:r>
            <a:r>
              <a:rPr lang="en-US" sz="1400" dirty="0" err="1">
                <a:solidFill>
                  <a:prstClr val="black"/>
                </a:solidFill>
                <a:latin typeface="Arial Rounded MT Bold" panose="020F0704030504030204" pitchFamily="34" charset="0"/>
              </a:rPr>
              <a:t>GridSearchCV</a:t>
            </a:r>
            <a:r>
              <a:rPr lang="en-US" sz="1400" dirty="0">
                <a:solidFill>
                  <a:prstClr val="black"/>
                </a:solidFill>
                <a:latin typeface="Arial Rounded MT Bold" panose="020F0704030504030204" pitchFamily="34" charset="0"/>
              </a:rPr>
              <a:t> and </a:t>
            </a:r>
            <a:r>
              <a:rPr lang="en-US" sz="1400" dirty="0" err="1">
                <a:solidFill>
                  <a:prstClr val="black"/>
                </a:solidFill>
                <a:latin typeface="Arial Rounded MT Bold" panose="020F0704030504030204" pitchFamily="34" charset="0"/>
              </a:rPr>
              <a:t>RandomSearchCV</a:t>
            </a:r>
            <a:r>
              <a:rPr lang="en-US" sz="1400" dirty="0">
                <a:solidFill>
                  <a:prstClr val="black"/>
                </a:solidFill>
                <a:latin typeface="Arial Rounded MT Bold" panose="020F0704030504030204" pitchFamily="34" charset="0"/>
              </a:rPr>
              <a:t>, it takes more than 2 hours to run the code as the dataset is huge and the best </a:t>
            </a:r>
            <a:r>
              <a:rPr lang="en-US" sz="1400" dirty="0" err="1">
                <a:solidFill>
                  <a:prstClr val="black"/>
                </a:solidFill>
                <a:latin typeface="Arial Rounded MT Bold" panose="020F0704030504030204" pitchFamily="34" charset="0"/>
              </a:rPr>
              <a:t>params</a:t>
            </a:r>
            <a:r>
              <a:rPr lang="en-US" sz="1400" dirty="0">
                <a:solidFill>
                  <a:prstClr val="black"/>
                </a:solidFill>
                <a:latin typeface="Arial Rounded MT Bold" panose="020F0704030504030204" pitchFamily="34" charset="0"/>
              </a:rPr>
              <a:t> are not obtained from it due to more computational power requirement. The AUC Score, f1-score and recall value is high when we use </a:t>
            </a:r>
            <a:r>
              <a:rPr lang="en-US" sz="1400" dirty="0" err="1">
                <a:solidFill>
                  <a:prstClr val="black"/>
                </a:solidFill>
                <a:latin typeface="Arial Rounded MT Bold" panose="020F0704030504030204" pitchFamily="34" charset="0"/>
              </a:rPr>
              <a:t>randomforest</a:t>
            </a:r>
            <a:r>
              <a:rPr lang="en-US" sz="1400" dirty="0">
                <a:solidFill>
                  <a:prstClr val="black"/>
                </a:solidFill>
                <a:latin typeface="Arial Rounded MT Bold" panose="020F0704030504030204" pitchFamily="34" charset="0"/>
              </a:rPr>
              <a:t> with over sampling data. So, we choose </a:t>
            </a:r>
            <a:r>
              <a:rPr lang="en-US" sz="1400" dirty="0" err="1">
                <a:solidFill>
                  <a:prstClr val="black"/>
                </a:solidFill>
                <a:latin typeface="Arial Rounded MT Bold" panose="020F0704030504030204" pitchFamily="34" charset="0"/>
              </a:rPr>
              <a:t>RandomForestClassifier</a:t>
            </a:r>
            <a:r>
              <a:rPr lang="en-US" sz="1400" dirty="0">
                <a:solidFill>
                  <a:prstClr val="black"/>
                </a:solidFill>
                <a:latin typeface="Arial Rounded MT Bold" panose="020F0704030504030204" pitchFamily="34" charset="0"/>
              </a:rPr>
              <a:t> model with over sampled data as our best model among all models. </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08" y="2286000"/>
            <a:ext cx="7181850" cy="427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86400" y="5295793"/>
            <a:ext cx="2895599" cy="923330"/>
          </a:xfrm>
          <a:prstGeom prst="rect">
            <a:avLst/>
          </a:prstGeom>
        </p:spPr>
        <p:txBody>
          <a:bodyPr wrap="square">
            <a:spAutoFit/>
          </a:bodyPr>
          <a:lstStyle/>
          <a:p>
            <a:r>
              <a:rPr lang="fr-FR" dirty="0" smtClean="0"/>
              <a:t>Confusion matrix: </a:t>
            </a:r>
          </a:p>
          <a:p>
            <a:r>
              <a:rPr lang="fr-FR" dirty="0" smtClean="0"/>
              <a:t>[[41848 1156] </a:t>
            </a:r>
          </a:p>
          <a:p>
            <a:r>
              <a:rPr lang="fr-FR" dirty="0" smtClean="0"/>
              <a:t>[ 1283 3585]] </a:t>
            </a:r>
            <a:endParaRPr lang="fr-FR" dirty="0"/>
          </a:p>
        </p:txBody>
      </p:sp>
    </p:spTree>
    <p:extLst>
      <p:ext uri="{BB962C8B-B14F-4D97-AF65-F5344CB8AC3E}">
        <p14:creationId xmlns:p14="http://schemas.microsoft.com/office/powerpoint/2010/main" val="128956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2"/>
                </a:solidFill>
              </a:rPr>
              <a:t>Plotting AUC_ROC Curve</a:t>
            </a:r>
            <a:r>
              <a:rPr lang="en-US" dirty="0"/>
              <a:t/>
            </a:r>
            <a:br>
              <a:rPr lang="en-US" dirty="0"/>
            </a:b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6078239" cy="323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200" y="4724400"/>
            <a:ext cx="6705600" cy="1477328"/>
          </a:xfrm>
          <a:prstGeom prst="rect">
            <a:avLst/>
          </a:prstGeom>
        </p:spPr>
        <p:txBody>
          <a:bodyPr wrap="square">
            <a:spAutoFit/>
          </a:bodyPr>
          <a:lstStyle/>
          <a:p>
            <a:r>
              <a:rPr lang="en-IN" b="1" dirty="0" smtClean="0"/>
              <a:t>Finalizing the model</a:t>
            </a:r>
          </a:p>
          <a:p>
            <a:r>
              <a:rPr lang="en-IN" dirty="0" smtClean="0"/>
              <a:t> </a:t>
            </a:r>
          </a:p>
          <a:p>
            <a:r>
              <a:rPr lang="en-IN" dirty="0" smtClean="0"/>
              <a:t>We will final the model by predicting the values and saving the model in a pickle file, which will be used for prediction of test data </a:t>
            </a:r>
            <a:endParaRPr lang="en-IN" dirty="0"/>
          </a:p>
        </p:txBody>
      </p:sp>
    </p:spTree>
    <p:extLst>
      <p:ext uri="{BB962C8B-B14F-4D97-AF65-F5344CB8AC3E}">
        <p14:creationId xmlns:p14="http://schemas.microsoft.com/office/powerpoint/2010/main" val="254795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rPr>
              <a:t>Predictions using test data</a:t>
            </a:r>
            <a:r>
              <a:rPr lang="en-US" dirty="0"/>
              <a:t/>
            </a:r>
            <a:br>
              <a:rPr lang="en-US" dirty="0"/>
            </a:b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7239000" cy="4500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5867400"/>
            <a:ext cx="7467600" cy="369332"/>
          </a:xfrm>
          <a:prstGeom prst="rect">
            <a:avLst/>
          </a:prstGeom>
        </p:spPr>
        <p:txBody>
          <a:bodyPr wrap="square">
            <a:spAutoFit/>
          </a:bodyPr>
          <a:lstStyle/>
          <a:p>
            <a:r>
              <a:rPr lang="en-IN" dirty="0" smtClean="0"/>
              <a:t>After predicting using test data, we will store the results in a </a:t>
            </a:r>
            <a:r>
              <a:rPr lang="en-IN" dirty="0" err="1" smtClean="0"/>
              <a:t>csv</a:t>
            </a:r>
            <a:r>
              <a:rPr lang="en-IN" dirty="0" smtClean="0"/>
              <a:t> file. </a:t>
            </a:r>
            <a:endParaRPr lang="en-IN" dirty="0"/>
          </a:p>
        </p:txBody>
      </p:sp>
    </p:spTree>
    <p:extLst>
      <p:ext uri="{BB962C8B-B14F-4D97-AF65-F5344CB8AC3E}">
        <p14:creationId xmlns:p14="http://schemas.microsoft.com/office/powerpoint/2010/main" val="1556631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46760"/>
          </a:xfrm>
        </p:spPr>
        <p:txBody>
          <a:bodyPr>
            <a:normAutofit/>
          </a:bodyPr>
          <a:lstStyle/>
          <a:p>
            <a:r>
              <a:rPr lang="en-US" sz="3200" dirty="0">
                <a:solidFill>
                  <a:schemeClr val="tx2"/>
                </a:solidFill>
              </a:rPr>
              <a:t>DATA VISUALIZATION</a:t>
            </a:r>
          </a:p>
        </p:txBody>
      </p:sp>
      <p:sp>
        <p:nvSpPr>
          <p:cNvPr id="3" name="Content Placeholder 2"/>
          <p:cNvSpPr>
            <a:spLocks noGrp="1"/>
          </p:cNvSpPr>
          <p:nvPr>
            <p:ph idx="1"/>
          </p:nvPr>
        </p:nvSpPr>
        <p:spPr>
          <a:xfrm>
            <a:off x="381000" y="1219200"/>
            <a:ext cx="7239000" cy="4846320"/>
          </a:xfrm>
        </p:spPr>
        <p:txBody>
          <a:bodyPr/>
          <a:lstStyle/>
          <a:p>
            <a:pPr marL="0" indent="0">
              <a:buNone/>
            </a:pPr>
            <a:r>
              <a:rPr lang="en-IN" sz="2000" dirty="0"/>
              <a:t>Plotting </a:t>
            </a:r>
            <a:r>
              <a:rPr lang="en-IN" sz="2000" dirty="0" err="1"/>
              <a:t>countplot</a:t>
            </a:r>
            <a:r>
              <a:rPr lang="en-IN" sz="2000" dirty="0"/>
              <a:t> for all features </a:t>
            </a:r>
          </a:p>
          <a:p>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7" y="1676400"/>
            <a:ext cx="5129784"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824" y="1905000"/>
            <a:ext cx="5782754"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670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solidFill>
                  <a:schemeClr val="tx2"/>
                </a:solidFill>
              </a:rPr>
              <a:t>Plotting pie chart plot </a:t>
            </a:r>
            <a:r>
              <a:rPr lang="en-US" dirty="0"/>
              <a:t/>
            </a:r>
            <a:br>
              <a:rPr lang="en-US" dirty="0"/>
            </a:br>
            <a:endParaRPr 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7239000" cy="145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2514600"/>
            <a:ext cx="6383337" cy="393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028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chemeClr val="tx2"/>
                </a:solidFill>
              </a:rPr>
              <a:t>Distribution of comments length</a:t>
            </a:r>
            <a:br>
              <a:rPr lang="en-US" sz="2800" dirty="0">
                <a:solidFill>
                  <a:schemeClr val="tx2"/>
                </a:solidFill>
              </a:rPr>
            </a:br>
            <a:endParaRPr lang="en-US" sz="2800" dirty="0">
              <a:solidFill>
                <a:schemeClr val="tx2"/>
              </a:solidFill>
            </a:endParaRPr>
          </a:p>
        </p:txBody>
      </p:sp>
      <p:pic>
        <p:nvPicPr>
          <p:cNvPr id="1331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2758" t="19446" r="12842" b="10715"/>
          <a:stretch/>
        </p:blipFill>
        <p:spPr bwMode="auto">
          <a:xfrm>
            <a:off x="685800" y="1219200"/>
            <a:ext cx="5385816" cy="284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4343400"/>
            <a:ext cx="6324600" cy="1477328"/>
          </a:xfrm>
          <a:prstGeom prst="rect">
            <a:avLst/>
          </a:prstGeom>
        </p:spPr>
        <p:txBody>
          <a:bodyPr wrap="square">
            <a:spAutoFit/>
          </a:bodyPr>
          <a:lstStyle/>
          <a:p>
            <a:r>
              <a:rPr lang="en-IN" dirty="0" smtClean="0"/>
              <a:t>Above is a plot showing the comment length frequency. As noticed, most of the comments are short with only a few comments longer than 1000 words. Majority of the comments are of length 500, where maximum length is 5000 and minimum length is 5. Median length being 250. </a:t>
            </a:r>
            <a:endParaRPr lang="en-US" dirty="0"/>
          </a:p>
        </p:txBody>
      </p:sp>
    </p:spTree>
    <p:extLst>
      <p:ext uri="{BB962C8B-B14F-4D97-AF65-F5344CB8AC3E}">
        <p14:creationId xmlns:p14="http://schemas.microsoft.com/office/powerpoint/2010/main" val="421953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solidFill>
                  <a:schemeClr val="tx2"/>
                </a:solidFill>
              </a:rPr>
              <a:t>Conceptual Background of the Domain Problem</a:t>
            </a:r>
            <a:endParaRPr lang="en-US" sz="3200" dirty="0">
              <a:solidFill>
                <a:schemeClr val="tx2"/>
              </a:solidFill>
            </a:endParaRPr>
          </a:p>
        </p:txBody>
      </p:sp>
      <p:sp>
        <p:nvSpPr>
          <p:cNvPr id="3" name="Content Placeholder 2"/>
          <p:cNvSpPr>
            <a:spLocks noGrp="1"/>
          </p:cNvSpPr>
          <p:nvPr>
            <p:ph idx="1"/>
          </p:nvPr>
        </p:nvSpPr>
        <p:spPr/>
        <p:txBody>
          <a:bodyPr>
            <a:normAutofit fontScale="47500" lnSpcReduction="20000"/>
          </a:bodyPr>
          <a:lstStyle/>
          <a:p>
            <a:r>
              <a:rPr lang="en-IN" sz="3300" dirty="0"/>
              <a:t>In the past few years its seen that the cases related to social media hatred have increased exponentially. The social media is turning into a dark venomous pit for people now a days. Online hate is the result of difference in opinion, race, religion, occupation, nationality etc.</a:t>
            </a:r>
          </a:p>
          <a:p>
            <a:r>
              <a:rPr lang="en-IN" sz="3300" dirty="0"/>
              <a:t>In social media the people spreading or involved in such kind of activities uses filthy languages, aggression, images etc. to offend and gravely hurt the person on the other side. This is one of the major concerns now.</a:t>
            </a:r>
          </a:p>
          <a:p>
            <a:r>
              <a:rPr lang="en-IN" sz="3300" dirty="0"/>
              <a:t>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a:t>
            </a:r>
          </a:p>
          <a:p>
            <a:r>
              <a:rPr lang="en-IN" sz="3300" dirty="0"/>
              <a:t> Online hate, described as abusive language, aggression, </a:t>
            </a:r>
            <a:r>
              <a:rPr lang="en-IN" sz="3300" dirty="0" err="1"/>
              <a:t>cyberbullying</a:t>
            </a:r>
            <a:r>
              <a:rPr lang="en-IN" sz="3300" dirty="0"/>
              <a:t>, hatefulness, insults, personal attacks, provocation, racism, sexism, threats, or toxicity has been identified as a major threat on online social media platforms. These kinds of activities must be checked for a better </a:t>
            </a:r>
            <a:r>
              <a:rPr lang="en-IN" sz="3300" dirty="0" smtClean="0"/>
              <a:t>future.</a:t>
            </a:r>
            <a:endParaRPr lang="en-IN" sz="3300" dirty="0"/>
          </a:p>
          <a:p>
            <a:endParaRPr lang="en-US" dirty="0"/>
          </a:p>
        </p:txBody>
      </p:sp>
    </p:spTree>
    <p:extLst>
      <p:ext uri="{BB962C8B-B14F-4D97-AF65-F5344CB8AC3E}">
        <p14:creationId xmlns:p14="http://schemas.microsoft.com/office/powerpoint/2010/main" val="102422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239000" cy="1143000"/>
          </a:xfrm>
        </p:spPr>
        <p:txBody>
          <a:bodyPr>
            <a:normAutofit fontScale="90000"/>
          </a:bodyPr>
          <a:lstStyle/>
          <a:p>
            <a:r>
              <a:rPr lang="en-IN" sz="2700" dirty="0">
                <a:solidFill>
                  <a:schemeClr val="tx2"/>
                </a:solidFill>
              </a:rPr>
              <a:t>Plotting distribution plot for all features </a:t>
            </a:r>
            <a:r>
              <a:rPr lang="en-IN" dirty="0"/>
              <a:t/>
            </a:r>
            <a:br>
              <a:rPr lang="en-IN" dirty="0"/>
            </a:b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6014" y="1609725"/>
            <a:ext cx="4281371" cy="484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40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2"/>
                </a:solidFill>
              </a:rPr>
              <a:t>CONCLUSION</a:t>
            </a:r>
          </a:p>
        </p:txBody>
      </p:sp>
      <p:sp>
        <p:nvSpPr>
          <p:cNvPr id="3" name="Content Placeholder 2"/>
          <p:cNvSpPr>
            <a:spLocks noGrp="1"/>
          </p:cNvSpPr>
          <p:nvPr>
            <p:ph idx="1"/>
          </p:nvPr>
        </p:nvSpPr>
        <p:spPr/>
        <p:txBody>
          <a:bodyPr>
            <a:normAutofit fontScale="85000" lnSpcReduction="10000"/>
          </a:bodyPr>
          <a:lstStyle/>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After the completion of this project, we got an insight of how to preprocess the data, </a:t>
            </a:r>
            <a:r>
              <a:rPr lang="en-US" sz="1800" dirty="0" err="1">
                <a:solidFill>
                  <a:prstClr val="black"/>
                </a:solidFill>
                <a:latin typeface="Arial Rounded MT Bold" panose="020F0704030504030204" pitchFamily="34" charset="0"/>
              </a:rPr>
              <a:t>analysing</a:t>
            </a:r>
            <a:r>
              <a:rPr lang="en-US" sz="1800" dirty="0">
                <a:solidFill>
                  <a:prstClr val="black"/>
                </a:solidFill>
                <a:latin typeface="Arial Rounded MT Bold" panose="020F0704030504030204" pitchFamily="34" charset="0"/>
              </a:rPr>
              <a:t> the data and building a model.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First, we imported both training and testing data, which had nearly 150000+ records.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We did all the required pre-processing steps like checking null values, </a:t>
            </a:r>
            <a:r>
              <a:rPr lang="en-US" sz="1800" dirty="0" err="1">
                <a:solidFill>
                  <a:prstClr val="black"/>
                </a:solidFill>
                <a:latin typeface="Arial Rounded MT Bold" panose="020F0704030504030204" pitchFamily="34" charset="0"/>
              </a:rPr>
              <a:t>datatypes</a:t>
            </a:r>
            <a:r>
              <a:rPr lang="en-US" sz="1800" dirty="0">
                <a:solidFill>
                  <a:prstClr val="black"/>
                </a:solidFill>
                <a:latin typeface="Arial Rounded MT Bold" panose="020F0704030504030204" pitchFamily="34" charset="0"/>
              </a:rPr>
              <a:t> check, dropping unnecessary columns, etc.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We used the training data for doing Exploratory Data Analysis using various plots and recorded the observations.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While observing the results, we found that the dataset was in highly imbalanced side and we need to handle it, in order to avoid </a:t>
            </a:r>
            <a:r>
              <a:rPr lang="en-US" sz="1800" dirty="0" err="1">
                <a:solidFill>
                  <a:prstClr val="black"/>
                </a:solidFill>
                <a:latin typeface="Arial Rounded MT Bold" panose="020F0704030504030204" pitchFamily="34" charset="0"/>
              </a:rPr>
              <a:t>overfitting</a:t>
            </a:r>
            <a:r>
              <a:rPr lang="en-US" sz="1800" dirty="0">
                <a:solidFill>
                  <a:prstClr val="black"/>
                </a:solidFill>
                <a:latin typeface="Arial Rounded MT Bold" panose="020F0704030504030204" pitchFamily="34" charset="0"/>
              </a:rPr>
              <a:t> problem.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Using NLP, we pre-processed the comment text and did other steps.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As the problem was a multi-class classifier, we took a new feature known as label and combined the </a:t>
            </a:r>
            <a:r>
              <a:rPr lang="en-US" sz="1800" dirty="0" err="1">
                <a:solidFill>
                  <a:prstClr val="black"/>
                </a:solidFill>
                <a:latin typeface="Arial Rounded MT Bold" panose="020F0704030504030204" pitchFamily="34" charset="0"/>
              </a:rPr>
              <a:t>comment_labels</a:t>
            </a:r>
            <a:r>
              <a:rPr lang="en-US" sz="1800" dirty="0">
                <a:solidFill>
                  <a:prstClr val="black"/>
                </a:solidFill>
                <a:latin typeface="Arial Rounded MT Bold" panose="020F0704030504030204" pitchFamily="34" charset="0"/>
              </a:rPr>
              <a:t> output together using sum() and then stored in that feature. For a binary classification problem, we scaled the data accordingly.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After applying </a:t>
            </a:r>
            <a:r>
              <a:rPr lang="en-US" sz="1800" dirty="0" err="1">
                <a:solidFill>
                  <a:prstClr val="black"/>
                </a:solidFill>
                <a:latin typeface="Arial Rounded MT Bold" panose="020F0704030504030204" pitchFamily="34" charset="0"/>
              </a:rPr>
              <a:t>Tf-idf</a:t>
            </a:r>
            <a:r>
              <a:rPr lang="en-US" sz="1800" dirty="0">
                <a:solidFill>
                  <a:prstClr val="black"/>
                </a:solidFill>
                <a:latin typeface="Arial Rounded MT Bold" panose="020F0704030504030204" pitchFamily="34" charset="0"/>
              </a:rPr>
              <a:t> </a:t>
            </a:r>
            <a:r>
              <a:rPr lang="en-US" sz="1800" dirty="0" err="1">
                <a:solidFill>
                  <a:prstClr val="black"/>
                </a:solidFill>
                <a:latin typeface="Arial Rounded MT Bold" panose="020F0704030504030204" pitchFamily="34" charset="0"/>
              </a:rPr>
              <a:t>Vectoriser</a:t>
            </a:r>
            <a:r>
              <a:rPr lang="en-US" sz="1800" dirty="0">
                <a:solidFill>
                  <a:prstClr val="black"/>
                </a:solidFill>
                <a:latin typeface="Arial Rounded MT Bold" panose="020F0704030504030204" pitchFamily="34" charset="0"/>
              </a:rPr>
              <a:t>, we used an oversampling technique called </a:t>
            </a:r>
            <a:r>
              <a:rPr lang="en-US" sz="1800" dirty="0" err="1">
                <a:solidFill>
                  <a:prstClr val="black"/>
                </a:solidFill>
                <a:latin typeface="Arial Rounded MT Bold" panose="020F0704030504030204" pitchFamily="34" charset="0"/>
              </a:rPr>
              <a:t>RandomOverSampler</a:t>
            </a:r>
            <a:r>
              <a:rPr lang="en-US" sz="1800" dirty="0">
                <a:solidFill>
                  <a:prstClr val="black"/>
                </a:solidFill>
                <a:latin typeface="Arial Rounded MT Bold" panose="020F0704030504030204" pitchFamily="34" charset="0"/>
              </a:rPr>
              <a:t> for handling the imbalanced data. There, we took 75% of the high points data and sampled it to the low points data so that both weights could be balanced equally and we could get proper result. </a:t>
            </a:r>
            <a:endParaRPr lang="en-IN" sz="2400" dirty="0">
              <a:solidFill>
                <a:prstClr val="black"/>
              </a:solidFill>
              <a:latin typeface="Arial Rounded MT Bold" panose="020F0704030504030204" pitchFamily="34" charset="0"/>
            </a:endParaRPr>
          </a:p>
          <a:p>
            <a:endParaRPr lang="en-US" dirty="0"/>
          </a:p>
        </p:txBody>
      </p:sp>
    </p:spTree>
    <p:extLst>
      <p:ext uri="{BB962C8B-B14F-4D97-AF65-F5344CB8AC3E}">
        <p14:creationId xmlns:p14="http://schemas.microsoft.com/office/powerpoint/2010/main" val="143724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7239000" cy="4846320"/>
          </a:xfrm>
        </p:spPr>
        <p:txBody>
          <a:bodyPr>
            <a:normAutofit fontScale="92500" lnSpcReduction="10000"/>
          </a:bodyPr>
          <a:lstStyle/>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Then, we split the data using </a:t>
            </a:r>
            <a:r>
              <a:rPr lang="en-US" sz="1800" dirty="0" err="1">
                <a:solidFill>
                  <a:prstClr val="black"/>
                </a:solidFill>
                <a:latin typeface="Arial Rounded MT Bold" panose="020F0704030504030204" pitchFamily="34" charset="0"/>
              </a:rPr>
              <a:t>train_test_split</a:t>
            </a:r>
            <a:r>
              <a:rPr lang="en-US" sz="1800" dirty="0">
                <a:solidFill>
                  <a:prstClr val="black"/>
                </a:solidFill>
                <a:latin typeface="Arial Rounded MT Bold" panose="020F0704030504030204" pitchFamily="34" charset="0"/>
              </a:rPr>
              <a:t> and then we started the model building process by running as many algorithms in a for loop, with difference metrics like </a:t>
            </a:r>
            <a:r>
              <a:rPr lang="en-US" sz="1800" dirty="0" err="1">
                <a:solidFill>
                  <a:prstClr val="black"/>
                </a:solidFill>
                <a:latin typeface="Arial Rounded MT Bold" panose="020F0704030504030204" pitchFamily="34" charset="0"/>
              </a:rPr>
              <a:t>cross_val_score</a:t>
            </a:r>
            <a:r>
              <a:rPr lang="en-US" sz="1800" dirty="0">
                <a:solidFill>
                  <a:prstClr val="black"/>
                </a:solidFill>
                <a:latin typeface="Arial Rounded MT Bold" panose="020F0704030504030204" pitchFamily="34" charset="0"/>
              </a:rPr>
              <a:t>, confusion matrix, </a:t>
            </a:r>
            <a:r>
              <a:rPr lang="en-US" sz="1800" dirty="0" err="1">
                <a:solidFill>
                  <a:prstClr val="black"/>
                </a:solidFill>
                <a:latin typeface="Arial Rounded MT Bold" panose="020F0704030504030204" pitchFamily="34" charset="0"/>
              </a:rPr>
              <a:t>auc_score</a:t>
            </a:r>
            <a:r>
              <a:rPr lang="en-US" sz="1800" dirty="0">
                <a:solidFill>
                  <a:prstClr val="black"/>
                </a:solidFill>
                <a:latin typeface="Arial Rounded MT Bold" panose="020F0704030504030204" pitchFamily="34" charset="0"/>
              </a:rPr>
              <a:t>, log loss, hamming loss, etc.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We found that </a:t>
            </a:r>
            <a:r>
              <a:rPr lang="en-US" sz="1800" dirty="0" err="1">
                <a:solidFill>
                  <a:prstClr val="black"/>
                </a:solidFill>
                <a:latin typeface="Arial Rounded MT Bold" panose="020F0704030504030204" pitchFamily="34" charset="0"/>
              </a:rPr>
              <a:t>RandomForestClassifier</a:t>
            </a:r>
            <a:r>
              <a:rPr lang="en-US" sz="1800" dirty="0">
                <a:solidFill>
                  <a:prstClr val="black"/>
                </a:solidFill>
                <a:latin typeface="Arial Rounded MT Bold" panose="020F0704030504030204" pitchFamily="34" charset="0"/>
              </a:rPr>
              <a:t> and </a:t>
            </a:r>
            <a:r>
              <a:rPr lang="en-US" sz="1800" dirty="0" err="1">
                <a:solidFill>
                  <a:prstClr val="black"/>
                </a:solidFill>
                <a:latin typeface="Arial Rounded MT Bold" panose="020F0704030504030204" pitchFamily="34" charset="0"/>
              </a:rPr>
              <a:t>XGBoostClassifier</a:t>
            </a:r>
            <a:r>
              <a:rPr lang="en-US" sz="1800" dirty="0">
                <a:solidFill>
                  <a:prstClr val="black"/>
                </a:solidFill>
                <a:latin typeface="Arial Rounded MT Bold" panose="020F0704030504030204" pitchFamily="34" charset="0"/>
              </a:rPr>
              <a:t> were performing well. The next step was to perform </a:t>
            </a:r>
            <a:r>
              <a:rPr lang="en-US" sz="1800" dirty="0" err="1">
                <a:solidFill>
                  <a:prstClr val="black"/>
                </a:solidFill>
                <a:latin typeface="Arial Rounded MT Bold" panose="020F0704030504030204" pitchFamily="34" charset="0"/>
              </a:rPr>
              <a:t>hyperparameter</a:t>
            </a:r>
            <a:r>
              <a:rPr lang="en-US" sz="1800" dirty="0">
                <a:solidFill>
                  <a:prstClr val="black"/>
                </a:solidFill>
                <a:latin typeface="Arial Rounded MT Bold" panose="020F0704030504030204" pitchFamily="34" charset="0"/>
              </a:rPr>
              <a:t> tuning technique to these models for finding out the best parameters and trying to improve our scores.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The major problem with this dataset occurred in this step. It took me nearly 2 </a:t>
            </a:r>
            <a:r>
              <a:rPr lang="en-US" sz="1800" dirty="0" err="1">
                <a:solidFill>
                  <a:prstClr val="black"/>
                </a:solidFill>
                <a:latin typeface="Arial Rounded MT Bold" panose="020F0704030504030204" pitchFamily="34" charset="0"/>
              </a:rPr>
              <a:t>hrs</a:t>
            </a:r>
            <a:r>
              <a:rPr lang="en-US" sz="1800" dirty="0">
                <a:solidFill>
                  <a:prstClr val="black"/>
                </a:solidFill>
                <a:latin typeface="Arial Rounded MT Bold" panose="020F0704030504030204" pitchFamily="34" charset="0"/>
              </a:rPr>
              <a:t> to run the code for finding out the best parameters itself as the dataset is large and more computational power was required. Even though we found the best algorithms, it took me 2 </a:t>
            </a:r>
            <a:r>
              <a:rPr lang="en-US" sz="1800" dirty="0" err="1">
                <a:solidFill>
                  <a:prstClr val="black"/>
                </a:solidFill>
                <a:latin typeface="Arial Rounded MT Bold" panose="020F0704030504030204" pitchFamily="34" charset="0"/>
              </a:rPr>
              <a:t>hrs</a:t>
            </a:r>
            <a:r>
              <a:rPr lang="en-US" sz="1800" dirty="0">
                <a:solidFill>
                  <a:prstClr val="black"/>
                </a:solidFill>
                <a:latin typeface="Arial Rounded MT Bold" panose="020F0704030504030204" pitchFamily="34" charset="0"/>
              </a:rPr>
              <a:t> to get the results.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Therefore, without </a:t>
            </a:r>
            <a:r>
              <a:rPr lang="en-US" sz="1800" dirty="0" err="1">
                <a:solidFill>
                  <a:prstClr val="black"/>
                </a:solidFill>
                <a:latin typeface="Arial Rounded MT Bold" panose="020F0704030504030204" pitchFamily="34" charset="0"/>
              </a:rPr>
              <a:t>hyperparameter</a:t>
            </a:r>
            <a:r>
              <a:rPr lang="en-US" sz="1800" dirty="0">
                <a:solidFill>
                  <a:prstClr val="black"/>
                </a:solidFill>
                <a:latin typeface="Arial Rounded MT Bold" panose="020F0704030504030204" pitchFamily="34" charset="0"/>
              </a:rPr>
              <a:t> tuning, we finalized </a:t>
            </a:r>
            <a:r>
              <a:rPr lang="en-US" sz="1800" dirty="0" err="1">
                <a:solidFill>
                  <a:prstClr val="black"/>
                </a:solidFill>
                <a:latin typeface="Arial Rounded MT Bold" panose="020F0704030504030204" pitchFamily="34" charset="0"/>
              </a:rPr>
              <a:t>RandomForest</a:t>
            </a:r>
            <a:r>
              <a:rPr lang="en-US" sz="1800" dirty="0">
                <a:solidFill>
                  <a:prstClr val="black"/>
                </a:solidFill>
                <a:latin typeface="Arial Rounded MT Bold" panose="020F0704030504030204" pitchFamily="34" charset="0"/>
              </a:rPr>
              <a:t> as the best performing algorithm by predicting the outputs, saving the model and storing the results in a </a:t>
            </a:r>
            <a:r>
              <a:rPr lang="en-US" sz="1800" dirty="0" err="1">
                <a:solidFill>
                  <a:prstClr val="black"/>
                </a:solidFill>
                <a:latin typeface="Arial Rounded MT Bold" panose="020F0704030504030204" pitchFamily="34" charset="0"/>
              </a:rPr>
              <a:t>csv</a:t>
            </a:r>
            <a:r>
              <a:rPr lang="en-US" sz="1800" dirty="0">
                <a:solidFill>
                  <a:prstClr val="black"/>
                </a:solidFill>
                <a:latin typeface="Arial Rounded MT Bold" panose="020F0704030504030204" pitchFamily="34" charset="0"/>
              </a:rPr>
              <a:t> file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Then, by using the model we got, another set of predictions were done by using the test data and the results were stored in a separate </a:t>
            </a:r>
            <a:r>
              <a:rPr lang="en-US" sz="1800" dirty="0" err="1">
                <a:solidFill>
                  <a:prstClr val="black"/>
                </a:solidFill>
                <a:latin typeface="Arial Rounded MT Bold" panose="020F0704030504030204" pitchFamily="34" charset="0"/>
              </a:rPr>
              <a:t>csv</a:t>
            </a:r>
            <a:r>
              <a:rPr lang="en-US" sz="1800" dirty="0">
                <a:solidFill>
                  <a:prstClr val="black"/>
                </a:solidFill>
                <a:latin typeface="Arial Rounded MT Bold" panose="020F0704030504030204" pitchFamily="34" charset="0"/>
              </a:rPr>
              <a:t> file. </a:t>
            </a:r>
          </a:p>
          <a:p>
            <a:endParaRPr lang="en-US" dirty="0"/>
          </a:p>
        </p:txBody>
      </p:sp>
    </p:spTree>
    <p:extLst>
      <p:ext uri="{BB962C8B-B14F-4D97-AF65-F5344CB8AC3E}">
        <p14:creationId xmlns:p14="http://schemas.microsoft.com/office/powerpoint/2010/main" val="4265697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7239000" cy="4846320"/>
          </a:xfrm>
        </p:spPr>
        <p:txBody>
          <a:bodyPr/>
          <a:lstStyle/>
          <a:p>
            <a:pPr marL="342900" lvl="0">
              <a:spcBef>
                <a:spcPct val="20000"/>
              </a:spcBef>
              <a:buClr>
                <a:srgbClr val="94C600"/>
              </a:buClr>
              <a:buSzPct val="76000"/>
              <a:buFont typeface="Wingdings 2" pitchFamily="18" charset="2"/>
              <a:buChar char=""/>
            </a:pPr>
            <a:r>
              <a:rPr lang="en-US" sz="2400" dirty="0">
                <a:solidFill>
                  <a:prstClr val="black"/>
                </a:solidFill>
                <a:latin typeface="Arial Rounded MT Bold" panose="020F0704030504030204" pitchFamily="34" charset="0"/>
              </a:rPr>
              <a:t>Problems faced while working in this project: </a:t>
            </a:r>
          </a:p>
          <a:p>
            <a:pPr marL="342900" lvl="0">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More computational power was required as it took more than 2 hours </a:t>
            </a:r>
          </a:p>
          <a:p>
            <a:pPr marL="342900" lvl="0">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Imbalanced dataset and bad comment texts </a:t>
            </a:r>
          </a:p>
          <a:p>
            <a:pPr marL="342900" lvl="0">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Good parameters could not be obtained using </a:t>
            </a:r>
            <a:r>
              <a:rPr lang="en-US" sz="1800" dirty="0" err="1">
                <a:solidFill>
                  <a:prstClr val="black"/>
                </a:solidFill>
                <a:latin typeface="Arial Rounded MT Bold" panose="020F0704030504030204" pitchFamily="34" charset="0"/>
              </a:rPr>
              <a:t>hyperparameter</a:t>
            </a:r>
            <a:r>
              <a:rPr lang="en-US" sz="1800" dirty="0">
                <a:solidFill>
                  <a:prstClr val="black"/>
                </a:solidFill>
                <a:latin typeface="Arial Rounded MT Bold" panose="020F0704030504030204" pitchFamily="34" charset="0"/>
              </a:rPr>
              <a:t> tuning as time was consumed more </a:t>
            </a:r>
          </a:p>
          <a:p>
            <a:pPr marL="0" lvl="0" indent="0">
              <a:spcBef>
                <a:spcPct val="20000"/>
              </a:spcBef>
              <a:buClr>
                <a:srgbClr val="94C600"/>
              </a:buClr>
              <a:buSzPct val="76000"/>
              <a:buNone/>
            </a:pPr>
            <a:r>
              <a:rPr lang="en-IN" sz="2400" dirty="0">
                <a:solidFill>
                  <a:prstClr val="black"/>
                </a:solidFill>
                <a:latin typeface="Arial Rounded MT Bold" panose="020F0704030504030204" pitchFamily="34" charset="0"/>
              </a:rPr>
              <a:t>Areas of improvement: </a:t>
            </a:r>
          </a:p>
          <a:p>
            <a:pPr marL="342900" lvl="0">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Could be provided with a good dataset which does not take more time. </a:t>
            </a:r>
          </a:p>
          <a:p>
            <a:pPr marL="342900" lvl="0">
              <a:spcBef>
                <a:spcPct val="20000"/>
              </a:spcBef>
              <a:buClr>
                <a:srgbClr val="94C600"/>
              </a:buClr>
              <a:buSzPct val="76000"/>
              <a:buFont typeface="Wingdings" panose="05000000000000000000" pitchFamily="2" charset="2"/>
              <a:buChar char="Ø"/>
            </a:pPr>
            <a:r>
              <a:rPr lang="en-IN" sz="1800" dirty="0">
                <a:solidFill>
                  <a:prstClr val="black"/>
                </a:solidFill>
                <a:latin typeface="Arial Rounded MT Bold" panose="020F0704030504030204" pitchFamily="34" charset="0"/>
              </a:rPr>
              <a:t>Less time complexity </a:t>
            </a:r>
          </a:p>
          <a:p>
            <a:pPr marL="342900" lvl="0">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Providing a proper balanced dataset with less errors. </a:t>
            </a:r>
          </a:p>
          <a:p>
            <a:pPr marL="0" lvl="0" indent="0">
              <a:spcBef>
                <a:spcPct val="20000"/>
              </a:spcBef>
              <a:buClr>
                <a:srgbClr val="94C600"/>
              </a:buClr>
              <a:buSzPct val="76000"/>
              <a:buNone/>
            </a:pPr>
            <a:endParaRPr lang="en-IN" sz="3600" dirty="0">
              <a:solidFill>
                <a:prstClr val="black"/>
              </a:solidFill>
              <a:latin typeface="Arial Rounded MT Bold" panose="020F0704030504030204" pitchFamily="34" charset="0"/>
            </a:endParaRPr>
          </a:p>
          <a:p>
            <a:endParaRPr lang="en-US" dirty="0"/>
          </a:p>
        </p:txBody>
      </p:sp>
    </p:spTree>
    <p:extLst>
      <p:ext uri="{BB962C8B-B14F-4D97-AF65-F5344CB8AC3E}">
        <p14:creationId xmlns:p14="http://schemas.microsoft.com/office/powerpoint/2010/main" val="297250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tx2"/>
                </a:solidFill>
              </a:rPr>
              <a:t>Motivation for the Problem Undertaken</a:t>
            </a:r>
          </a:p>
        </p:txBody>
      </p:sp>
      <p:sp>
        <p:nvSpPr>
          <p:cNvPr id="3" name="Content Placeholder 2"/>
          <p:cNvSpPr>
            <a:spLocks noGrp="1"/>
          </p:cNvSpPr>
          <p:nvPr>
            <p:ph idx="1"/>
          </p:nvPr>
        </p:nvSpPr>
        <p:spPr/>
        <p:txBody>
          <a:bodyPr>
            <a:normAutofit fontScale="70000" lnSpcReduction="20000"/>
          </a:bodyPr>
          <a:lstStyle/>
          <a:p>
            <a:pPr marL="0" indent="0">
              <a:lnSpc>
                <a:spcPct val="120000"/>
              </a:lnSpc>
              <a:spcBef>
                <a:spcPts val="1000"/>
              </a:spcBef>
              <a:buClrTx/>
              <a:buSzTx/>
              <a:buNone/>
            </a:pPr>
            <a:r>
              <a:rPr lang="en-IN" dirty="0" smtClean="0"/>
              <a:t>The project was </a:t>
            </a:r>
            <a:r>
              <a:rPr lang="en-IN" dirty="0"/>
              <a:t>the first provided to me by </a:t>
            </a:r>
            <a:r>
              <a:rPr lang="en-IN" dirty="0" err="1"/>
              <a:t>FlipRobo</a:t>
            </a:r>
            <a:r>
              <a:rPr lang="en-IN" dirty="0"/>
              <a:t> as a part of the internship programme. The exposure to real world data and the opportunity to deploy my skillset in solving a real time problem has been the primary objective. However, the motivation for taking this project was that it is relatively a new field of research. Here we have many options but less concrete solutions. The main motivation is to build a prototype of online hate and abuse comment classifier which can used to classify hate and offensive comments so that it can be controlled and restricted from spreading hatred and </a:t>
            </a:r>
            <a:r>
              <a:rPr lang="en-IN" dirty="0" err="1" smtClean="0"/>
              <a:t>cyberbullying</a:t>
            </a:r>
            <a:r>
              <a:rPr lang="en-IN" dirty="0" smtClean="0"/>
              <a:t>.</a:t>
            </a:r>
            <a:endParaRPr lang="en-IN" dirty="0"/>
          </a:p>
          <a:p>
            <a:pPr marL="228600" lvl="0" indent="-228600">
              <a:lnSpc>
                <a:spcPct val="120000"/>
              </a:lnSpc>
              <a:spcBef>
                <a:spcPts val="1000"/>
              </a:spcBef>
              <a:buClrTx/>
              <a:buSzTx/>
              <a:buFont typeface="Arial" panose="020B0604020202020204" pitchFamily="34" charset="0"/>
              <a:buChar char="•"/>
            </a:pPr>
            <a:r>
              <a:rPr lang="en-IN" dirty="0" err="1" smtClean="0">
                <a:solidFill>
                  <a:prstClr val="white"/>
                </a:solidFill>
                <a:latin typeface="Rockwell"/>
              </a:rPr>
              <a:t>rt</a:t>
            </a:r>
            <a:r>
              <a:rPr lang="en-IN" dirty="0" smtClean="0">
                <a:solidFill>
                  <a:prstClr val="white"/>
                </a:solidFill>
                <a:latin typeface="Rockwell"/>
              </a:rPr>
              <a:t> </a:t>
            </a:r>
            <a:r>
              <a:rPr lang="en-IN" dirty="0">
                <a:solidFill>
                  <a:prstClr val="white"/>
                </a:solidFill>
                <a:latin typeface="Rockwell"/>
              </a:rPr>
              <a:t>of the internship programme</a:t>
            </a:r>
            <a:r>
              <a:rPr lang="en-IN" sz="2000" dirty="0">
                <a:solidFill>
                  <a:prstClr val="white"/>
                </a:solidFill>
                <a:latin typeface="Rockwell"/>
              </a:rPr>
              <a:t>. The exposure to real world data and the opportunity to deploy my skillset in solving a real time problem has been the primary objective. However, the motivation for taking this project was that it is relatively a new field of research. Here we have many options but less concrete solutions. The main motivation is to build a prototype of online hate and abuse comment classifier which can used to classify hate and offensive comments so that it can be controlled and restricted from spreading hatred and </a:t>
            </a:r>
            <a:r>
              <a:rPr lang="en-IN" sz="2000" dirty="0" err="1">
                <a:solidFill>
                  <a:prstClr val="white"/>
                </a:solidFill>
                <a:latin typeface="Rockwell"/>
              </a:rPr>
              <a:t>cyberbullying</a:t>
            </a:r>
            <a:endParaRPr lang="en-IN" sz="2000" dirty="0">
              <a:solidFill>
                <a:prstClr val="white"/>
              </a:solidFill>
              <a:latin typeface="Rockwell"/>
            </a:endParaRPr>
          </a:p>
          <a:p>
            <a:endParaRPr lang="en-US" dirty="0"/>
          </a:p>
        </p:txBody>
      </p:sp>
    </p:spTree>
    <p:extLst>
      <p:ext uri="{BB962C8B-B14F-4D97-AF65-F5344CB8AC3E}">
        <p14:creationId xmlns:p14="http://schemas.microsoft.com/office/powerpoint/2010/main" val="157027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solidFill>
                  <a:schemeClr val="tx2"/>
                </a:solidFill>
              </a:rPr>
              <a:t>Loading Necessary libraries and Train and test dataset</a:t>
            </a:r>
            <a:endParaRPr lang="en-US" sz="3200" dirty="0">
              <a:solidFill>
                <a:schemeClr val="tx2"/>
              </a:solidFill>
            </a:endParaRPr>
          </a:p>
        </p:txBody>
      </p:sp>
      <p:sp>
        <p:nvSpPr>
          <p:cNvPr id="3" name="Content Placeholder 2"/>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81556"/>
            <a:ext cx="6324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54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7239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244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sz="2400" dirty="0">
                <a:solidFill>
                  <a:schemeClr val="tx2"/>
                </a:solidFill>
              </a:rPr>
              <a:t>MULTI-LABEL VS MULTI CLASS CLASSIFICATION</a:t>
            </a:r>
            <a:endParaRPr lang="en-US" sz="2400" dirty="0">
              <a:solidFill>
                <a:schemeClr val="tx2"/>
              </a:solidFill>
            </a:endParaRPr>
          </a:p>
        </p:txBody>
      </p:sp>
      <p:sp>
        <p:nvSpPr>
          <p:cNvPr id="3" name="Content Placeholder 2"/>
          <p:cNvSpPr>
            <a:spLocks noGrp="1"/>
          </p:cNvSpPr>
          <p:nvPr>
            <p:ph idx="1"/>
          </p:nvPr>
        </p:nvSpPr>
        <p:spPr/>
        <p:txBody>
          <a:bodyPr>
            <a:normAutofit fontScale="85000" lnSpcReduction="20000"/>
          </a:bodyPr>
          <a:lstStyle/>
          <a:p>
            <a:pPr marL="342900" lvl="0" algn="just">
              <a:spcBef>
                <a:spcPct val="20000"/>
              </a:spcBef>
              <a:buClr>
                <a:srgbClr val="94C600"/>
              </a:buClr>
              <a:buSzPct val="76000"/>
              <a:buFont typeface="Wingdings" panose="05000000000000000000" pitchFamily="2" charset="2"/>
              <a:buChar char="Ø"/>
            </a:pPr>
            <a:r>
              <a:rPr lang="en-US" sz="2400" dirty="0">
                <a:solidFill>
                  <a:prstClr val="black"/>
                </a:solidFill>
                <a:latin typeface="Arial Rounded MT Bold" panose="020F0704030504030204" pitchFamily="34" charset="0"/>
              </a:rPr>
              <a:t>In multi-class classification, the data can belong to only one label out of all the labels we have. For example, a given picture of an animal may be a cat, dog or elephant only and not a combination of these. </a:t>
            </a:r>
          </a:p>
          <a:p>
            <a:pPr marL="342900" lvl="0" algn="just">
              <a:spcBef>
                <a:spcPct val="20000"/>
              </a:spcBef>
              <a:buClr>
                <a:srgbClr val="94C600"/>
              </a:buClr>
              <a:buSzPct val="76000"/>
              <a:buFont typeface="Wingdings" panose="05000000000000000000" pitchFamily="2" charset="2"/>
              <a:buChar char="Ø"/>
            </a:pPr>
            <a:r>
              <a:rPr lang="en-US" sz="2400" dirty="0">
                <a:solidFill>
                  <a:prstClr val="black"/>
                </a:solidFill>
                <a:latin typeface="Arial Rounded MT Bold" panose="020F0704030504030204" pitchFamily="34" charset="0"/>
              </a:rPr>
              <a:t>In multi-label classification, data can belong to more than one label simultaneously. For example, in our case a comment may be malignant, threat or loathe at the same time. It may also happen that the comment is positive/neutral and hence does not belong to any of the six labels. </a:t>
            </a:r>
          </a:p>
          <a:p>
            <a:pPr marL="342900" lvl="0" algn="just">
              <a:spcBef>
                <a:spcPct val="20000"/>
              </a:spcBef>
              <a:buClr>
                <a:srgbClr val="94C600"/>
              </a:buClr>
              <a:buSzPct val="76000"/>
              <a:buFont typeface="Wingdings" panose="05000000000000000000" pitchFamily="2" charset="2"/>
              <a:buChar char="Ø"/>
            </a:pPr>
            <a:r>
              <a:rPr lang="en-US" sz="2400" dirty="0">
                <a:solidFill>
                  <a:prstClr val="black"/>
                </a:solidFill>
                <a:latin typeface="Arial Rounded MT Bold" panose="020F0704030504030204" pitchFamily="34" charset="0"/>
              </a:rPr>
              <a:t>The goal of the multi-label classification is to determine whether or not a comment is toxic or non-toxic. If toxic, to determine what kind of toxicity the comment is, like-in, malignant, highly-malignant, threat, rude, abuse or loathe.  Thus, a model needs to be created in order to differentiate between comments and its categories.</a:t>
            </a:r>
          </a:p>
          <a:p>
            <a:pPr marL="0" indent="0">
              <a:buNone/>
            </a:pPr>
            <a:endParaRPr lang="en-US" dirty="0"/>
          </a:p>
        </p:txBody>
      </p:sp>
    </p:spTree>
    <p:extLst>
      <p:ext uri="{BB962C8B-B14F-4D97-AF65-F5344CB8AC3E}">
        <p14:creationId xmlns:p14="http://schemas.microsoft.com/office/powerpoint/2010/main" val="53875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solidFill>
                  <a:schemeClr val="tx2"/>
                </a:solidFill>
              </a:rPr>
              <a:t>DATA SOURCES AND THEIR FORMATS</a:t>
            </a:r>
            <a:endParaRPr lang="en-US" sz="3200" dirty="0">
              <a:solidFill>
                <a:schemeClr val="tx2"/>
              </a:solidFill>
            </a:endParaRPr>
          </a:p>
        </p:txBody>
      </p:sp>
      <p:sp>
        <p:nvSpPr>
          <p:cNvPr id="3" name="Content Placeholder 2"/>
          <p:cNvSpPr>
            <a:spLocks noGrp="1"/>
          </p:cNvSpPr>
          <p:nvPr>
            <p:ph idx="1"/>
          </p:nvPr>
        </p:nvSpPr>
        <p:spPr/>
        <p:txBody>
          <a:bodyPr>
            <a:normAutofit fontScale="85000" lnSpcReduction="20000"/>
          </a:bodyPr>
          <a:lstStyle/>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The data set contains the training set, which has approximately 1,59,000 samples and the test set which contains nearly 1,53,000 samples. All the data samples contain 8 fields which includes ‘Id’, ‘Comments’, ‘Malignant’, ‘Highly malignant’, ‘Rude’, ‘Threat’, ‘Abuse’ and ‘Loathe’. </a:t>
            </a:r>
          </a:p>
          <a:p>
            <a:pPr marL="342900" lvl="0" algn="just">
              <a:spcBef>
                <a:spcPct val="20000"/>
              </a:spcBef>
              <a:buClr>
                <a:srgbClr val="94C600"/>
              </a:buClr>
              <a:buSzPct val="76000"/>
              <a:buFont typeface="Wingdings" panose="05000000000000000000" pitchFamily="2" charset="2"/>
              <a:buChar char="Ø"/>
            </a:pPr>
            <a:r>
              <a:rPr lang="en-US" sz="1800" dirty="0">
                <a:solidFill>
                  <a:prstClr val="black"/>
                </a:solidFill>
                <a:latin typeface="Arial Rounded MT Bold" panose="020F0704030504030204" pitchFamily="34" charset="0"/>
              </a:rPr>
              <a:t>The label can be either 0 or 1, where 0 denotes a NO while 1 denotes a YES. There are various comments which have multiple labels. The first attribute is a unique ID associated with each comment. </a:t>
            </a:r>
          </a:p>
          <a:p>
            <a:pPr marL="342900" lvl="0" algn="just">
              <a:spcBef>
                <a:spcPct val="20000"/>
              </a:spcBef>
              <a:buClr>
                <a:srgbClr val="94C600"/>
              </a:buClr>
              <a:buSzPct val="76000"/>
              <a:buFont typeface="Wingdings" panose="05000000000000000000" pitchFamily="2" charset="2"/>
              <a:buChar char="Ø"/>
            </a:pPr>
            <a:r>
              <a:rPr lang="en-IN" sz="1800" dirty="0">
                <a:solidFill>
                  <a:prstClr val="black"/>
                </a:solidFill>
                <a:latin typeface="Arial Rounded MT Bold" panose="020F0704030504030204" pitchFamily="34" charset="0"/>
              </a:rPr>
              <a:t>The data set includes: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Malignant: It is the Label column, which includes values 0 and 1, denoting if the comment is malignant or not.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Highly Malignant: It denotes comments that are highly malignant and hurtful.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Rude: It denotes comments that are very rude and offensive.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Threat: It contains indication of the comments that are giving any threat to someone.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Abuse: It is for comments that are abusive in nature.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Loathe: It describes the comments which are hateful and loathing in nature.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ID: It includes unique Ids associated with each comment text given. </a:t>
            </a:r>
          </a:p>
          <a:p>
            <a:pPr marL="342900" lvl="0" algn="just">
              <a:spcBef>
                <a:spcPct val="20000"/>
              </a:spcBef>
              <a:buClr>
                <a:srgbClr val="94C600"/>
              </a:buClr>
              <a:buSzPct val="76000"/>
              <a:buFont typeface="Wingdings 2" pitchFamily="18" charset="2"/>
              <a:buChar char=""/>
            </a:pPr>
            <a:r>
              <a:rPr lang="en-US" sz="1800" dirty="0">
                <a:solidFill>
                  <a:prstClr val="black"/>
                </a:solidFill>
                <a:latin typeface="Arial Rounded MT Bold" panose="020F0704030504030204" pitchFamily="34" charset="0"/>
              </a:rPr>
              <a:t>- Comment text: This column contains the comments extracted from various social media platforms. </a:t>
            </a:r>
          </a:p>
          <a:p>
            <a:endParaRPr lang="en-US" dirty="0"/>
          </a:p>
        </p:txBody>
      </p:sp>
    </p:spTree>
    <p:extLst>
      <p:ext uri="{BB962C8B-B14F-4D97-AF65-F5344CB8AC3E}">
        <p14:creationId xmlns:p14="http://schemas.microsoft.com/office/powerpoint/2010/main" val="276320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solidFill>
              </a:rPr>
              <a:t>DATA PRE-PROCESSING</a:t>
            </a:r>
          </a:p>
        </p:txBody>
      </p:sp>
      <p:sp>
        <p:nvSpPr>
          <p:cNvPr id="4" name="Rectangle 3"/>
          <p:cNvSpPr/>
          <p:nvPr/>
        </p:nvSpPr>
        <p:spPr>
          <a:xfrm>
            <a:off x="533400" y="1600200"/>
            <a:ext cx="4586512" cy="369332"/>
          </a:xfrm>
          <a:prstGeom prst="rect">
            <a:avLst/>
          </a:prstGeom>
        </p:spPr>
        <p:txBody>
          <a:bodyPr wrap="none">
            <a:spAutoFit/>
          </a:bodyPr>
          <a:lstStyle/>
          <a:p>
            <a:r>
              <a:rPr lang="en-IN" dirty="0" smtClean="0"/>
              <a:t>Checking the value counts of the features </a:t>
            </a:r>
            <a:endParaRPr lang="en-IN"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6718" y="2057399"/>
            <a:ext cx="6179963"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9335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362</TotalTime>
  <Words>2090</Words>
  <Application>Microsoft Office PowerPoint</Application>
  <PresentationFormat>On-screen Show (4:3)</PresentationFormat>
  <Paragraphs>100</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Opulent</vt:lpstr>
      <vt:lpstr>MALIGNANT COMMENTS CLASSIFIER PROJECT</vt:lpstr>
      <vt:lpstr>INTRODUCTION</vt:lpstr>
      <vt:lpstr>Conceptual Background of the Domain Problem</vt:lpstr>
      <vt:lpstr>Motivation for the Problem Undertaken</vt:lpstr>
      <vt:lpstr>Loading Necessary libraries and Train and test dataset</vt:lpstr>
      <vt:lpstr>PowerPoint Presentation</vt:lpstr>
      <vt:lpstr>MULTI-LABEL VS MULTI CLASS CLASSIFICATION</vt:lpstr>
      <vt:lpstr>DATA SOURCES AND THEIR FORMATS</vt:lpstr>
      <vt:lpstr>DATA PRE-PROCESSING</vt:lpstr>
      <vt:lpstr>Checking for null values  </vt:lpstr>
      <vt:lpstr>Checking statistical summary of the dataset  </vt:lpstr>
      <vt:lpstr>Finding relationship among data using correlation  </vt:lpstr>
      <vt:lpstr>Dropping the Column  Due to the wide range of given data, it is extremely fruitful to clean, shape and set the data in the most suitable form. Dropping unnecessary columns declines the chances of producing errors. Thus, column ‘ID’ was dropped from the train dataset as every comment has its own unique id. After dropping the same, the dataset is now having 7 attributes in total including the target variables.  </vt:lpstr>
      <vt:lpstr>PowerPoint Presentation</vt:lpstr>
      <vt:lpstr>Plotting wordcloud for each feature </vt:lpstr>
      <vt:lpstr>PowerPoint Presentation</vt:lpstr>
      <vt:lpstr>MODEL/S DEVELOPMENT AND EVALUATION </vt:lpstr>
      <vt:lpstr>       Splitting training and testing data, along with handling imbalanced dataset using RandomOverSampler  </vt:lpstr>
      <vt:lpstr>Building the model  </vt:lpstr>
      <vt:lpstr>PowerPoint Presentation</vt:lpstr>
      <vt:lpstr>PowerPoint Presentation</vt:lpstr>
      <vt:lpstr>PowerPoint Presentation</vt:lpstr>
      <vt:lpstr>Final Result in a dataframe </vt:lpstr>
      <vt:lpstr>Hyperparameter Tuning  </vt:lpstr>
      <vt:lpstr>Plotting AUC_ROC Curve </vt:lpstr>
      <vt:lpstr>Predictions using test data </vt:lpstr>
      <vt:lpstr>DATA VISUALIZATION</vt:lpstr>
      <vt:lpstr>Plotting pie chart plot  </vt:lpstr>
      <vt:lpstr>Distribution of comments length </vt:lpstr>
      <vt:lpstr>Plotting distribution plot for all features  </vt:lpstr>
      <vt:lpstr>CONCLUSION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COMMENTS CLASSIFIER PROJECT</dc:title>
  <dc:creator>Femina</dc:creator>
  <cp:lastModifiedBy>Femina</cp:lastModifiedBy>
  <cp:revision>35</cp:revision>
  <dcterms:created xsi:type="dcterms:W3CDTF">2021-12-10T12:17:15Z</dcterms:created>
  <dcterms:modified xsi:type="dcterms:W3CDTF">2021-12-10T18:19:26Z</dcterms:modified>
</cp:coreProperties>
</file>